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4.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6.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8.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148" r:id="rId1"/>
    <p:sldMasterId id="2147486056" r:id="rId2"/>
    <p:sldMasterId id="2147486068" r:id="rId3"/>
    <p:sldMasterId id="2147486022" r:id="rId4"/>
    <p:sldMasterId id="2147486010" r:id="rId5"/>
    <p:sldMasterId id="2147485976" r:id="rId6"/>
    <p:sldMasterId id="2147483653" r:id="rId7"/>
    <p:sldMasterId id="2147483655" r:id="rId8"/>
    <p:sldMasterId id="2147483657" r:id="rId9"/>
    <p:sldMasterId id="2147483659" r:id="rId10"/>
    <p:sldMasterId id="2147486113" r:id="rId11"/>
    <p:sldMasterId id="2147486125" r:id="rId12"/>
    <p:sldMasterId id="2147486137" r:id="rId13"/>
    <p:sldMasterId id="2147486090" r:id="rId14"/>
    <p:sldMasterId id="2147486044" r:id="rId15"/>
    <p:sldMasterId id="2147485987" r:id="rId16"/>
    <p:sldMasterId id="2147485999" r:id="rId17"/>
    <p:sldMasterId id="2147485965" r:id="rId18"/>
    <p:sldMasterId id="2147486033" r:id="rId19"/>
    <p:sldMasterId id="2147486079" r:id="rId20"/>
  </p:sldMasterIdLst>
  <p:notesMasterIdLst>
    <p:notesMasterId r:id="rId105"/>
  </p:notesMasterIdLst>
  <p:sldIdLst>
    <p:sldId id="1191" r:id="rId21"/>
    <p:sldId id="312" r:id="rId22"/>
    <p:sldId id="1193" r:id="rId23"/>
    <p:sldId id="1194" r:id="rId24"/>
    <p:sldId id="1195" r:id="rId25"/>
    <p:sldId id="1196" r:id="rId26"/>
    <p:sldId id="1197" r:id="rId27"/>
    <p:sldId id="1198" r:id="rId28"/>
    <p:sldId id="1199" r:id="rId29"/>
    <p:sldId id="1200" r:id="rId30"/>
    <p:sldId id="1201" r:id="rId31"/>
    <p:sldId id="1202" r:id="rId32"/>
    <p:sldId id="1203" r:id="rId33"/>
    <p:sldId id="1204" r:id="rId34"/>
    <p:sldId id="1205" r:id="rId35"/>
    <p:sldId id="1206" r:id="rId36"/>
    <p:sldId id="1207" r:id="rId37"/>
    <p:sldId id="1208" r:id="rId38"/>
    <p:sldId id="1209" r:id="rId39"/>
    <p:sldId id="1210" r:id="rId40"/>
    <p:sldId id="1211" r:id="rId41"/>
    <p:sldId id="1212" r:id="rId42"/>
    <p:sldId id="1213" r:id="rId43"/>
    <p:sldId id="1214" r:id="rId44"/>
    <p:sldId id="1215" r:id="rId45"/>
    <p:sldId id="1216" r:id="rId46"/>
    <p:sldId id="1217" r:id="rId47"/>
    <p:sldId id="1218" r:id="rId48"/>
    <p:sldId id="1219" r:id="rId49"/>
    <p:sldId id="1192" r:id="rId50"/>
    <p:sldId id="1220" r:id="rId51"/>
    <p:sldId id="1221" r:id="rId52"/>
    <p:sldId id="1222" r:id="rId53"/>
    <p:sldId id="1223" r:id="rId54"/>
    <p:sldId id="1224" r:id="rId55"/>
    <p:sldId id="1225" r:id="rId56"/>
    <p:sldId id="1226" r:id="rId57"/>
    <p:sldId id="1227" r:id="rId58"/>
    <p:sldId id="1228" r:id="rId59"/>
    <p:sldId id="1229" r:id="rId60"/>
    <p:sldId id="1230" r:id="rId61"/>
    <p:sldId id="1231" r:id="rId62"/>
    <p:sldId id="1232" r:id="rId63"/>
    <p:sldId id="1233" r:id="rId64"/>
    <p:sldId id="1234" r:id="rId65"/>
    <p:sldId id="1235" r:id="rId66"/>
    <p:sldId id="1236" r:id="rId67"/>
    <p:sldId id="1237" r:id="rId68"/>
    <p:sldId id="1238" r:id="rId69"/>
    <p:sldId id="1239" r:id="rId70"/>
    <p:sldId id="1240" r:id="rId71"/>
    <p:sldId id="1241" r:id="rId72"/>
    <p:sldId id="1242" r:id="rId73"/>
    <p:sldId id="1243" r:id="rId74"/>
    <p:sldId id="1244" r:id="rId75"/>
    <p:sldId id="1245" r:id="rId76"/>
    <p:sldId id="1246" r:id="rId77"/>
    <p:sldId id="1247" r:id="rId78"/>
    <p:sldId id="1248" r:id="rId79"/>
    <p:sldId id="1249" r:id="rId80"/>
    <p:sldId id="1250" r:id="rId81"/>
    <p:sldId id="1251" r:id="rId82"/>
    <p:sldId id="1252" r:id="rId83"/>
    <p:sldId id="1253" r:id="rId84"/>
    <p:sldId id="1254" r:id="rId85"/>
    <p:sldId id="1255" r:id="rId86"/>
    <p:sldId id="1256" r:id="rId87"/>
    <p:sldId id="1257" r:id="rId88"/>
    <p:sldId id="1258" r:id="rId89"/>
    <p:sldId id="1259" r:id="rId90"/>
    <p:sldId id="1260" r:id="rId91"/>
    <p:sldId id="1261" r:id="rId92"/>
    <p:sldId id="1262" r:id="rId93"/>
    <p:sldId id="1263" r:id="rId94"/>
    <p:sldId id="1264" r:id="rId95"/>
    <p:sldId id="1265" r:id="rId96"/>
    <p:sldId id="1266" r:id="rId97"/>
    <p:sldId id="1267" r:id="rId98"/>
    <p:sldId id="1268" r:id="rId99"/>
    <p:sldId id="1269" r:id="rId100"/>
    <p:sldId id="1270" r:id="rId101"/>
    <p:sldId id="1271" r:id="rId102"/>
    <p:sldId id="1272" r:id="rId103"/>
    <p:sldId id="295" r:id="rId10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38" autoAdjust="0"/>
    <p:restoredTop sz="84928" autoAdjust="0"/>
  </p:normalViewPr>
  <p:slideViewPr>
    <p:cSldViewPr snapToGrid="0">
      <p:cViewPr varScale="1">
        <p:scale>
          <a:sx n="74" d="100"/>
          <a:sy n="74" d="100"/>
        </p:scale>
        <p:origin x="-90" y="-330"/>
      </p:cViewPr>
      <p:guideLst>
        <p:guide orient="horz" pos="989"/>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53" d="100"/>
          <a:sy n="53" d="100"/>
        </p:scale>
        <p:origin x="-75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07" Type="http://schemas.openxmlformats.org/officeDocument/2006/relationships/viewProps" Target="viewProps.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slide" Target="slides/slide59.xml"/><Relationship Id="rId87" Type="http://schemas.openxmlformats.org/officeDocument/2006/relationships/slide" Target="slides/slide67.xml"/><Relationship Id="rId102"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slide" Target="slides/slide62.xml"/><Relationship Id="rId90" Type="http://schemas.openxmlformats.org/officeDocument/2006/relationships/slide" Target="slides/slide70.xml"/><Relationship Id="rId95" Type="http://schemas.openxmlformats.org/officeDocument/2006/relationships/slide" Target="slides/slide7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slide" Target="slides/slide60.xml"/><Relationship Id="rId85" Type="http://schemas.openxmlformats.org/officeDocument/2006/relationships/slide" Target="slides/slide65.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103" Type="http://schemas.openxmlformats.org/officeDocument/2006/relationships/slide" Target="slides/slide83.xml"/><Relationship Id="rId108"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tableStyles" Target="tableStyles.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1993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93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93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1993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1B0CBC6-CDA8-4F18-B343-F1847C776ACC}" type="slidenum">
              <a:rPr lang="en-US"/>
              <a:pPr>
                <a:defRPr/>
              </a:pPr>
              <a:t>‹#›</a:t>
            </a:fld>
            <a:endParaRPr lang="en-US" dirty="0"/>
          </a:p>
        </p:txBody>
      </p:sp>
    </p:spTree>
    <p:extLst>
      <p:ext uri="{BB962C8B-B14F-4D97-AF65-F5344CB8AC3E}">
        <p14:creationId xmlns:p14="http://schemas.microsoft.com/office/powerpoint/2010/main" val="781400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a:t>
            </a:fld>
            <a:endParaRPr lang="en-US" dirty="0"/>
          </a:p>
        </p:txBody>
      </p:sp>
    </p:spTree>
    <p:extLst>
      <p:ext uri="{BB962C8B-B14F-4D97-AF65-F5344CB8AC3E}">
        <p14:creationId xmlns:p14="http://schemas.microsoft.com/office/powerpoint/2010/main" val="3180376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functions does the cerebrum control? </a:t>
            </a:r>
            <a:r>
              <a:rPr lang="en-US" sz="1200" i="1" kern="1200" dirty="0" smtClean="0">
                <a:solidFill>
                  <a:schemeClr val="tx1"/>
                </a:solidFill>
                <a:latin typeface="Arial" charset="0"/>
                <a:ea typeface="+mn-ea"/>
                <a:cs typeface="+mn-cs"/>
              </a:rPr>
              <a:t>(It controls all motor activity and sensory impulses.)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cerebrum is the largest portion of the brain, comprising 7/8 of the total weight of the organ.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cerebral cortex is the outer tissue layer of the cerebrum.</a:t>
            </a:r>
          </a:p>
          <a:p>
            <a:pPr>
              <a:buFont typeface="Arial" pitchFamily="34" charset="0"/>
              <a:buChar char="•"/>
            </a:pPr>
            <a:r>
              <a:rPr lang="en-US" sz="1200" kern="1200" dirty="0" smtClean="0">
                <a:solidFill>
                  <a:schemeClr val="tx1"/>
                </a:solidFill>
                <a:latin typeface="Arial" charset="0"/>
                <a:ea typeface="+mn-ea"/>
                <a:cs typeface="+mn-cs"/>
              </a:rPr>
              <a:t>The cerebral cortex is divided into lobes, which are named for the bones that lie over them.</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cerebral cortex is composed of gray matter, which is composed of nerve cells and blood vessels.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brainstem is composed of what three sections? </a:t>
            </a:r>
            <a:r>
              <a:rPr lang="en-US" sz="1200" i="1" kern="1200" dirty="0" smtClean="0">
                <a:solidFill>
                  <a:schemeClr val="tx1"/>
                </a:solidFill>
                <a:latin typeface="Arial" charset="0"/>
                <a:ea typeface="+mn-ea"/>
                <a:cs typeface="+mn-cs"/>
              </a:rPr>
              <a:t>(The brainstem is composed of three sections: the medulla oblongata, midbrain, and pons.)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are the cerebral peduncles? </a:t>
            </a:r>
            <a:r>
              <a:rPr lang="en-US" sz="1200" i="1" kern="1200" dirty="0" smtClean="0">
                <a:solidFill>
                  <a:schemeClr val="tx1"/>
                </a:solidFill>
                <a:latin typeface="Arial" charset="0"/>
                <a:ea typeface="+mn-ea"/>
                <a:cs typeface="+mn-cs"/>
              </a:rPr>
              <a:t>(White matter contains millions of myelinated nerve fibers that carry impulses between the neurons.)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are the corpora quadrigemina responsible for? </a:t>
            </a:r>
            <a:r>
              <a:rPr lang="en-US" sz="1200" i="1" kern="1200" dirty="0" smtClean="0">
                <a:solidFill>
                  <a:schemeClr val="tx1"/>
                </a:solidFill>
                <a:latin typeface="Arial" charset="0"/>
                <a:ea typeface="+mn-ea"/>
                <a:cs typeface="+mn-cs"/>
              </a:rPr>
              <a:t>(This section is responsible for relaying auditory and visual impulses.)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do the anterior and posterior cerebellar lobes control? </a:t>
            </a:r>
            <a:r>
              <a:rPr lang="en-US" sz="1200" i="1" kern="1200" dirty="0" smtClean="0">
                <a:solidFill>
                  <a:schemeClr val="tx1"/>
                </a:solidFill>
                <a:latin typeface="Arial" charset="0"/>
                <a:ea typeface="+mn-ea"/>
                <a:cs typeface="+mn-cs"/>
              </a:rPr>
              <a:t>(The anterior and posterior lobes help control coordination and movement. The flocculonodular lobe helps control equilibrium.)</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Coordination between the cerebrum and the cerebellum is necessary for the planning and execution of movement.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36-8, The ventricles of the brain, in the textbook.</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brain requires 20% more oxygen than other organs to function adequately.</a:t>
            </a:r>
          </a:p>
          <a:p>
            <a:pPr>
              <a:buFont typeface="Arial" pitchFamily="34" charset="0"/>
              <a:buChar char="•"/>
            </a:pPr>
            <a:r>
              <a:rPr lang="en-US" sz="1200" kern="1200" dirty="0" smtClean="0">
                <a:solidFill>
                  <a:schemeClr val="tx1"/>
                </a:solidFill>
                <a:latin typeface="Arial" charset="0"/>
                <a:ea typeface="+mn-ea"/>
                <a:cs typeface="+mn-cs"/>
              </a:rPr>
              <a:t>Describe the circle of Willis. </a:t>
            </a:r>
            <a:r>
              <a:rPr lang="en-US" sz="1200" i="1" kern="1200" dirty="0" smtClean="0">
                <a:solidFill>
                  <a:schemeClr val="tx1"/>
                </a:solidFill>
                <a:latin typeface="Arial" charset="0"/>
                <a:ea typeface="+mn-ea"/>
                <a:cs typeface="+mn-cs"/>
              </a:rPr>
              <a:t>(The circle of Willis gives rise to the other arteries that supply blood to the cerebral hemispheres and ensures continuity of the blood supply to the brain if any of the arteries are compromised.)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vertebral column provides structure and protects the spinal cord.</a:t>
            </a:r>
          </a:p>
          <a:p>
            <a:pPr>
              <a:buFont typeface="Arial" pitchFamily="34" charset="0"/>
              <a:buChar char="•"/>
            </a:pPr>
            <a:r>
              <a:rPr lang="en-US" sz="1200" kern="1200" dirty="0" smtClean="0">
                <a:solidFill>
                  <a:schemeClr val="tx1"/>
                </a:solidFill>
                <a:latin typeface="Arial" charset="0"/>
                <a:ea typeface="+mn-ea"/>
                <a:cs typeface="+mn-cs"/>
              </a:rPr>
              <a:t>The vertebrae are referred to by what designation? </a:t>
            </a:r>
            <a:r>
              <a:rPr lang="en-US" sz="1200" i="1" kern="1200" dirty="0" smtClean="0">
                <a:solidFill>
                  <a:schemeClr val="tx1"/>
                </a:solidFill>
                <a:latin typeface="Arial" charset="0"/>
                <a:ea typeface="+mn-ea"/>
                <a:cs typeface="+mn-cs"/>
              </a:rPr>
              <a:t>(The vertebrae are referred to by a numerical designation preceded by the first letter of the region where they are located [e.g., the first cervical vertebra is C-1; the first thoracic vertebra is T-1].)</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Each vertebra has a body with a circular opening through which the spinal cord passes.</a:t>
            </a:r>
          </a:p>
          <a:p>
            <a:pPr>
              <a:buFont typeface="Arial" pitchFamily="34" charset="0"/>
              <a:buChar char="•"/>
            </a:pPr>
            <a:r>
              <a:rPr lang="en-US" sz="1200" kern="1200" dirty="0" smtClean="0">
                <a:solidFill>
                  <a:schemeClr val="tx1"/>
                </a:solidFill>
                <a:latin typeface="Arial" charset="0"/>
                <a:ea typeface="+mn-ea"/>
                <a:cs typeface="+mn-cs"/>
              </a:rPr>
              <a:t>How are the vertebrae separated? </a:t>
            </a:r>
            <a:r>
              <a:rPr lang="en-US" sz="1200" i="1" kern="1200" dirty="0" smtClean="0">
                <a:solidFill>
                  <a:schemeClr val="tx1"/>
                </a:solidFill>
                <a:latin typeface="Arial" charset="0"/>
                <a:ea typeface="+mn-ea"/>
                <a:cs typeface="+mn-cs"/>
              </a:rPr>
              <a:t>(The vertebrae are separated by cartilaginous cushions called </a:t>
            </a:r>
            <a:r>
              <a:rPr lang="en-US" sz="1200" i="0" kern="1200" dirty="0" smtClean="0">
                <a:solidFill>
                  <a:schemeClr val="tx1"/>
                </a:solidFill>
                <a:latin typeface="Arial" charset="0"/>
                <a:ea typeface="+mn-ea"/>
                <a:cs typeface="+mn-cs"/>
              </a:rPr>
              <a:t>intervertebral discs</a:t>
            </a:r>
            <a:r>
              <a:rPr lang="en-US" sz="1200" i="1" kern="1200" dirty="0" smtClean="0">
                <a:solidFill>
                  <a:schemeClr val="tx1"/>
                </a:solidFill>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36-12, Cross-section of the spinal cord, in the textbook.</a:t>
            </a:r>
          </a:p>
          <a:p>
            <a:pPr>
              <a:buFont typeface="Arial" pitchFamily="34" charset="0"/>
              <a:buChar char="•"/>
            </a:pPr>
            <a:r>
              <a:rPr lang="en-US" sz="1200" kern="1200" dirty="0" smtClean="0">
                <a:solidFill>
                  <a:schemeClr val="tx1"/>
                </a:solidFill>
                <a:latin typeface="Arial" charset="0"/>
                <a:ea typeface="+mn-ea"/>
                <a:cs typeface="+mn-cs"/>
              </a:rPr>
              <a:t>Describe the structure of the spinal cord. </a:t>
            </a:r>
            <a:r>
              <a:rPr lang="en-US" sz="1200" i="1" kern="1200" dirty="0" smtClean="0">
                <a:solidFill>
                  <a:schemeClr val="tx1"/>
                </a:solidFill>
                <a:latin typeface="Arial" charset="0"/>
                <a:ea typeface="+mn-ea"/>
                <a:cs typeface="+mn-cs"/>
              </a:rPr>
              <a:t>(Structurally, the spinal cord is somewhat flat on the dorsoventral side. It has an outer layer of white matter and an inner body of gray matter. A cross-section of the cord reveals that the gray matter forms a rough H shape.)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Familiarize yourself with the chapter terminology.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anterior and posterior spinal veins are responsible for venous drainage from the cord.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cranial nerves are 12 pairs of nerves that originate in the brain.</a:t>
            </a:r>
          </a:p>
          <a:p>
            <a:pPr>
              <a:buFont typeface="Arial" pitchFamily="34" charset="0"/>
              <a:buChar char="•"/>
            </a:pPr>
            <a:r>
              <a:rPr lang="en-US" sz="1200" kern="1200" dirty="0" smtClean="0">
                <a:solidFill>
                  <a:schemeClr val="tx1"/>
                </a:solidFill>
                <a:latin typeface="Arial" charset="0"/>
                <a:ea typeface="+mn-ea"/>
                <a:cs typeface="+mn-cs"/>
              </a:rPr>
              <a:t>What functions are the cranial nerves responsible for? </a:t>
            </a:r>
            <a:r>
              <a:rPr lang="en-US" sz="1200" i="1" kern="1200" dirty="0" smtClean="0">
                <a:solidFill>
                  <a:schemeClr val="tx1"/>
                </a:solidFill>
                <a:latin typeface="Arial" charset="0"/>
                <a:ea typeface="+mn-ea"/>
                <a:cs typeface="+mn-cs"/>
              </a:rPr>
              <a:t>(The cranial nerves are 12 pairs of nerves that originate in the brain and are responsible for the sensory and motor functions of the body.)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nerve affects eye movement and sight? </a:t>
            </a:r>
            <a:r>
              <a:rPr lang="en-US" sz="1200" i="1" kern="1200" dirty="0" smtClean="0">
                <a:solidFill>
                  <a:schemeClr val="tx1"/>
                </a:solidFill>
                <a:latin typeface="Arial" charset="0"/>
                <a:ea typeface="+mn-ea"/>
                <a:cs typeface="+mn-cs"/>
              </a:rPr>
              <a:t>(Oculomotor)</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nerve is responsible for salivation? </a:t>
            </a:r>
            <a:r>
              <a:rPr lang="en-US" sz="1200" i="1" kern="1200" dirty="0" smtClean="0">
                <a:solidFill>
                  <a:schemeClr val="tx1"/>
                </a:solidFill>
                <a:latin typeface="Arial" charset="0"/>
                <a:ea typeface="+mn-ea"/>
                <a:cs typeface="+mn-cs"/>
              </a:rPr>
              <a:t>(IX</a:t>
            </a:r>
            <a:r>
              <a:rPr lang="en-US" sz="1200" i="1" kern="1200" dirty="0" smtClean="0">
                <a:solidFill>
                  <a:schemeClr val="tx1"/>
                </a:solidFill>
                <a:latin typeface="MS Reference Sans Serif"/>
                <a:ea typeface="+mn-ea"/>
                <a:cs typeface="+mn-cs"/>
              </a:rPr>
              <a:t>—</a:t>
            </a:r>
            <a:r>
              <a:rPr lang="en-US" sz="1200" i="1" kern="1200" dirty="0" smtClean="0">
                <a:solidFill>
                  <a:schemeClr val="tx1"/>
                </a:solidFill>
                <a:latin typeface="Arial" charset="0"/>
                <a:ea typeface="+mn-ea"/>
                <a:cs typeface="+mn-cs"/>
              </a:rPr>
              <a:t>glossopharyngeal)</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Describe the two parts of the accessory nerve. </a:t>
            </a:r>
            <a:r>
              <a:rPr lang="en-US" sz="1200" i="1" kern="1200" dirty="0" smtClean="0">
                <a:solidFill>
                  <a:schemeClr val="tx1"/>
                </a:solidFill>
                <a:latin typeface="Arial" charset="0"/>
                <a:ea typeface="+mn-ea"/>
                <a:cs typeface="+mn-cs"/>
              </a:rPr>
              <a:t>(The two part are a cranial portion and a spinal portion. The cranial portion joins the vagus nerve to help control the pharyngeal and laryngeal muscles. The spinal portion controls the trapezius and sternocleidomastoid muscles.)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There are 35 pairs of spinal nerves that correspond to the spinal segments, with each segment containing one pair of nerves.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Describe the components of the autonomic nervous system. </a:t>
            </a:r>
            <a:r>
              <a:rPr lang="en-US" sz="1200" i="1" kern="1200" dirty="0" smtClean="0">
                <a:solidFill>
                  <a:schemeClr val="tx1"/>
                </a:solidFill>
                <a:latin typeface="Arial" charset="0"/>
                <a:ea typeface="+mn-ea"/>
                <a:cs typeface="+mn-cs"/>
              </a:rPr>
              <a:t>(The sympathetic component is responsible for the "fight-or-flight" mechanism the body uses in response to a threat. The sympathetic response results in the diversion of blood [via vasoconstriction] from nonessential organs and systems [e.g., the gastrointestinal system and skin] to the brain, heart, lungs, and muscles. The parasympathetic component is responsible for the resting functions that promote energy conservation through the dilation of blood vessels and relaxation of muscle groups, as is seen with increased blood flow to the gastrointestinal tract to promote the digestion of food.)</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two components work together to maintain homeostasis.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is the somatic nervous system described as a voluntary system? </a:t>
            </a:r>
            <a:r>
              <a:rPr lang="en-US" sz="1200" i="1" kern="1200" dirty="0" smtClean="0">
                <a:solidFill>
                  <a:schemeClr val="tx1"/>
                </a:solidFill>
                <a:latin typeface="Arial" charset="0"/>
                <a:ea typeface="+mn-ea"/>
                <a:cs typeface="+mn-cs"/>
              </a:rPr>
              <a:t>(It is described as a voluntary system because many of its actions [e.g., blinking the eyelids] can be controlled.)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How does the neurosurgeon evaluate the patient's cerebellar function? </a:t>
            </a:r>
            <a:r>
              <a:rPr lang="en-US" sz="1200" i="1" kern="1200" dirty="0" smtClean="0">
                <a:solidFill>
                  <a:schemeClr val="tx1"/>
                </a:solidFill>
                <a:latin typeface="Arial" charset="0"/>
                <a:ea typeface="+mn-ea"/>
                <a:cs typeface="+mn-cs"/>
              </a:rPr>
              <a:t>(The patient's cerebellar function is evaluated by testing balance and coordination. Sensory function generally is evaluated during the cranial nerve examination.)</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Copies of any relevant films must be available in the operating room (OR) before the surgery begins.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is EEG used to measure before a procedure? During a procedure? </a:t>
            </a:r>
            <a:r>
              <a:rPr lang="en-US" sz="1200" i="1" kern="1200" dirty="0" smtClean="0">
                <a:solidFill>
                  <a:schemeClr val="tx1"/>
                </a:solidFill>
                <a:latin typeface="Arial" charset="0"/>
                <a:ea typeface="+mn-ea"/>
                <a:cs typeface="+mn-cs"/>
              </a:rPr>
              <a:t>(In the perioperative setting, it can be used during a procedure to monitor the depth of anesthesia or to monitor brain activity in procedures that require occlusion of the carotid artery.)</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does EMG measure? </a:t>
            </a:r>
            <a:r>
              <a:rPr lang="en-US" sz="1200" i="1" kern="1200" dirty="0" smtClean="0">
                <a:solidFill>
                  <a:schemeClr val="tx1"/>
                </a:solidFill>
                <a:latin typeface="Arial" charset="0"/>
                <a:ea typeface="+mn-ea"/>
                <a:cs typeface="+mn-cs"/>
              </a:rPr>
              <a:t>(Electromyography [EMG] measures the conduction rate of motor nerves.)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does SSEP measure? </a:t>
            </a:r>
            <a:r>
              <a:rPr lang="en-US" sz="1200" i="1" kern="1200" dirty="0" smtClean="0">
                <a:solidFill>
                  <a:schemeClr val="tx1"/>
                </a:solidFill>
                <a:latin typeface="Arial" charset="0"/>
                <a:ea typeface="+mn-ea"/>
                <a:cs typeface="+mn-cs"/>
              </a:rPr>
              <a:t>(The somatosensory evoked potentials [SSEP] test measures sensory impulses from the body to the brain.)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Neurosurgery patients may appear to be unaware or unconscious, but may actually be highly aware of their surroundings. </a:t>
            </a:r>
          </a:p>
          <a:p>
            <a:pPr>
              <a:buFont typeface="Arial" pitchFamily="34" charset="0"/>
              <a:buChar char="•"/>
            </a:pPr>
            <a:r>
              <a:rPr lang="en-US" sz="1200" kern="1200" dirty="0" smtClean="0">
                <a:solidFill>
                  <a:schemeClr val="tx1"/>
                </a:solidFill>
                <a:latin typeface="Arial" charset="0"/>
                <a:ea typeface="+mn-ea"/>
                <a:cs typeface="+mn-cs"/>
              </a:rPr>
              <a:t>Providing emotional and psychological support is an important responsibility of the perioperative team.</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surgical technologist should have a solid foundation in the anatomy and pathology of the nervous system.</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is the difference between a Mayfield table and a Mayo stand? </a:t>
            </a:r>
            <a:r>
              <a:rPr lang="en-US" sz="1200" i="1" kern="1200" dirty="0" smtClean="0">
                <a:solidFill>
                  <a:schemeClr val="tx1"/>
                </a:solidFill>
                <a:latin typeface="Arial" charset="0"/>
                <a:ea typeface="+mn-ea"/>
                <a:cs typeface="+mn-cs"/>
              </a:rPr>
              <a:t>(The Mayfield table can be positioned over the patient during cranial surgery so that instruments and equipment can be passed to the surgeons, who stand at the patient's head. During spinal surgery, the table can be placed over the patient's lower body. The table is large enough to accommodate the many supplies and solutions needed during a neurosurgical procedure.)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Do your clinical affiliate sites use Mayfield tables for craniotomy procedures? </a:t>
            </a:r>
            <a:r>
              <a:rPr lang="en-US" sz="1200" i="1" kern="1200" dirty="0" smtClean="0">
                <a:solidFill>
                  <a:schemeClr val="tx1"/>
                </a:solidFill>
                <a:latin typeface="Arial" charset="0"/>
                <a:ea typeface="+mn-ea"/>
                <a:cs typeface="+mn-cs"/>
              </a:rPr>
              <a:t>(Answers will vary.)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Mayfield table is large enough to accommodate the many supplies and solutions needed during neurosurgery.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Box 36-1, Neurological instruments, in the textbook. </a:t>
            </a:r>
          </a:p>
          <a:p>
            <a:pPr>
              <a:buFont typeface="Arial" pitchFamily="34" charset="0"/>
              <a:buChar char="•"/>
            </a:pPr>
            <a:r>
              <a:rPr lang="en-US" sz="1200" kern="1200" dirty="0" smtClean="0">
                <a:solidFill>
                  <a:schemeClr val="tx1"/>
                </a:solidFill>
                <a:latin typeface="Arial" charset="0"/>
                <a:ea typeface="+mn-ea"/>
                <a:cs typeface="+mn-cs"/>
              </a:rPr>
              <a:t>Microsurgical instruments are used in both cranial and spinal surgery.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scrub must anticipate which instrument will be needed next and pass it correctly so the surgeon does not have to look away from the field.</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35</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surgical technologist is responsible for the safe handling of power instruments on the surgical field.</a:t>
            </a:r>
          </a:p>
          <a:p>
            <a:pPr>
              <a:buFont typeface="Arial" pitchFamily="34" charset="0"/>
              <a:buChar char="•"/>
            </a:pPr>
            <a:r>
              <a:rPr lang="en-US" sz="1200" kern="1200" dirty="0" smtClean="0">
                <a:solidFill>
                  <a:schemeClr val="tx1"/>
                </a:solidFill>
                <a:latin typeface="Arial" charset="0"/>
                <a:ea typeface="+mn-ea"/>
                <a:cs typeface="+mn-cs"/>
              </a:rPr>
              <a:t>The surgical technologist is also responsible for providing irrigation to the tip of the drill when it is in use.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36</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surgical technologist must take care in handling any implantable device to ensure its sterility and integrity.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Food and Drug Administration (FDA) regulates the tracking of certain devices and requires processes to locate devices in the event of a recall.</a:t>
            </a:r>
          </a:p>
          <a:p>
            <a:pPr>
              <a:buFont typeface="Arial" pitchFamily="34" charset="0"/>
              <a:buChar char="•"/>
            </a:pPr>
            <a:r>
              <a:rPr lang="en-US" sz="1200" kern="1200" dirty="0" smtClean="0">
                <a:solidFill>
                  <a:schemeClr val="tx1"/>
                </a:solidFill>
                <a:latin typeface="Arial" charset="0"/>
                <a:ea typeface="+mn-ea"/>
                <a:cs typeface="+mn-cs"/>
              </a:rPr>
              <a:t>On occasion a previously implanted device will be removed during a procedure. Most explanted devices are sent for pathological examination before disposition.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surgeon may place a cottonoid or cotton ball on top of tissue and suction through it to avoid damaging the tissue.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temperature of the irrigation solution should be below 120˚ F to prevent tissue damage.</a:t>
            </a:r>
          </a:p>
          <a:p>
            <a:pPr>
              <a:buFont typeface="Arial" pitchFamily="34" charset="0"/>
              <a:buChar char="•"/>
            </a:pPr>
            <a:r>
              <a:rPr lang="en-US" sz="1200" kern="1200" dirty="0" smtClean="0">
                <a:solidFill>
                  <a:schemeClr val="tx1"/>
                </a:solidFill>
                <a:latin typeface="Arial" charset="0"/>
                <a:ea typeface="+mn-ea"/>
                <a:cs typeface="+mn-cs"/>
              </a:rPr>
              <a:t>What is the purpose of an osmotic diuretic during cranial procedures? </a:t>
            </a:r>
            <a:r>
              <a:rPr lang="en-US" sz="1200" i="1" kern="1200" dirty="0" smtClean="0">
                <a:solidFill>
                  <a:schemeClr val="tx1"/>
                </a:solidFill>
                <a:latin typeface="Arial" charset="0"/>
                <a:ea typeface="+mn-ea"/>
                <a:cs typeface="+mn-cs"/>
              </a:rPr>
              <a:t>(It removes fluid from tissue and prevents swelling resulting from a trauma.)</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lumbar or ventricular drain may be used for what purpose? </a:t>
            </a:r>
            <a:r>
              <a:rPr lang="en-US" sz="1200" i="1" kern="1200" dirty="0" smtClean="0">
                <a:solidFill>
                  <a:schemeClr val="tx1"/>
                </a:solidFill>
                <a:latin typeface="Arial" charset="0"/>
                <a:ea typeface="+mn-ea"/>
                <a:cs typeface="+mn-cs"/>
              </a:rPr>
              <a:t>(A lumbar drain may be placed in the subarachnoid space before a surgical procedure to remove CSF from the spinal canal or brain; this decompresses the tissue. A lumbar drain also can be used to monitor intracranial pressure [ICP].)</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A separate surgical field should be set up for placement of a lumbar or ventricular drain.</a:t>
            </a:r>
          </a:p>
          <a:p>
            <a:pPr>
              <a:buFont typeface="Arial" pitchFamily="34" charset="0"/>
              <a:buChar char="•"/>
            </a:pPr>
            <a:r>
              <a:rPr lang="en-US" sz="1200" kern="1200" dirty="0" smtClean="0">
                <a:solidFill>
                  <a:schemeClr val="tx1"/>
                </a:solidFill>
                <a:latin typeface="Arial" charset="0"/>
                <a:ea typeface="+mn-ea"/>
                <a:cs typeface="+mn-cs"/>
              </a:rPr>
              <a:t>What material is used to replace the cranial bones? </a:t>
            </a:r>
            <a:r>
              <a:rPr lang="en-US" sz="1200" i="1" kern="1200" dirty="0" smtClean="0">
                <a:solidFill>
                  <a:schemeClr val="tx1"/>
                </a:solidFill>
                <a:latin typeface="Arial" charset="0"/>
                <a:ea typeface="+mn-ea"/>
                <a:cs typeface="+mn-cs"/>
              </a:rPr>
              <a:t>(Wire is used to suture the cranial bones in place following craniotomy.)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neuron is the primary cell type of the nervous system. </a:t>
            </a:r>
          </a:p>
          <a:p>
            <a:pPr>
              <a:buFont typeface="Arial" pitchFamily="34" charset="0"/>
              <a:buChar char="•"/>
            </a:pPr>
            <a:r>
              <a:rPr lang="en-US" sz="1200" kern="1200" dirty="0" smtClean="0">
                <a:solidFill>
                  <a:schemeClr val="tx1"/>
                </a:solidFill>
                <a:latin typeface="Arial" charset="0"/>
                <a:ea typeface="+mn-ea"/>
                <a:cs typeface="+mn-cs"/>
              </a:rPr>
              <a:t>Describe the three parts of the neuron. </a:t>
            </a:r>
            <a:r>
              <a:rPr lang="en-US" sz="1200" i="1" kern="1200" dirty="0" smtClean="0">
                <a:solidFill>
                  <a:schemeClr val="tx1"/>
                </a:solidFill>
                <a:latin typeface="Arial" charset="0"/>
                <a:ea typeface="+mn-ea"/>
                <a:cs typeface="+mn-cs"/>
              </a:rPr>
              <a:t>(The soma acts as the sending and receiving area for nerve impulses and is the energy center for the cell. The axon carries nerve impulses away [efferent] from the cell. The dendrites carry nerve impulses toward [afferent] the cell.)</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Bone adhesives are used in neurosurgical procedures.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Thermoregulation is an important consideration for neurosurgical patients undergoing general anesthesia owing to the lengthy nature of most procedures.</a:t>
            </a:r>
          </a:p>
          <a:p>
            <a:pPr>
              <a:buFont typeface="Arial" pitchFamily="34" charset="0"/>
              <a:buChar char="•"/>
            </a:pPr>
            <a:r>
              <a:rPr lang="en-US" sz="1200" kern="1200" dirty="0" smtClean="0">
                <a:solidFill>
                  <a:schemeClr val="tx1"/>
                </a:solidFill>
                <a:latin typeface="Arial" charset="0"/>
                <a:ea typeface="+mn-ea"/>
                <a:cs typeface="+mn-cs"/>
              </a:rPr>
              <a:t>Why is smooth emergence from anesthesia extremely important? </a:t>
            </a:r>
            <a:r>
              <a:rPr lang="en-US" sz="1200" i="1" kern="1200" dirty="0" smtClean="0">
                <a:solidFill>
                  <a:schemeClr val="tx1"/>
                </a:solidFill>
                <a:latin typeface="Arial" charset="0"/>
                <a:ea typeface="+mn-ea"/>
                <a:cs typeface="+mn-cs"/>
              </a:rPr>
              <a:t>(Smooth emergence from anesthesia is extremely important to minimize the risk of laryngospasm and struggling.)</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Care must be taken during patient positioning to prevent injury to the spine, the shoulders, and the head.</a:t>
            </a:r>
          </a:p>
          <a:p>
            <a:pPr>
              <a:buFont typeface="Arial" pitchFamily="34" charset="0"/>
              <a:buChar char="•"/>
            </a:pPr>
            <a:r>
              <a:rPr lang="en-US" sz="1200" kern="1200" dirty="0" smtClean="0">
                <a:solidFill>
                  <a:schemeClr val="tx1"/>
                </a:solidFill>
                <a:latin typeface="Arial" charset="0"/>
                <a:ea typeface="+mn-ea"/>
                <a:cs typeface="+mn-cs"/>
              </a:rPr>
              <a:t>Describe the specialty operating table used in neurosurgery. </a:t>
            </a:r>
            <a:r>
              <a:rPr lang="en-US" sz="1200" i="1" kern="1200" dirty="0" smtClean="0">
                <a:solidFill>
                  <a:schemeClr val="tx1"/>
                </a:solidFill>
                <a:latin typeface="Arial" charset="0"/>
                <a:ea typeface="+mn-ea"/>
                <a:cs typeface="+mn-cs"/>
              </a:rPr>
              <a:t>(These beds come with many accessories to optimize safe positioning. The Andrews bed and the Jackson spinal table are two examples of specialized operating beds. These specialized tables allow a wide variety of customized positions with clearance for C-arm fluoroscopy.)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might traction be used in spinal surgery? </a:t>
            </a:r>
            <a:r>
              <a:rPr lang="en-US" sz="1200" i="1" kern="1200" dirty="0" smtClean="0">
                <a:solidFill>
                  <a:schemeClr val="tx1"/>
                </a:solidFill>
                <a:latin typeface="Arial" charset="0"/>
                <a:ea typeface="+mn-ea"/>
                <a:cs typeface="+mn-cs"/>
              </a:rPr>
              <a:t>(Traction also may be used, with a chin harness attached to a weight to open the spaces between the cervical vertebrae.)</a:t>
            </a:r>
          </a:p>
          <a:p>
            <a:pPr>
              <a:buFont typeface="Arial" pitchFamily="34" charset="0"/>
              <a:buChar char="•"/>
            </a:pPr>
            <a:r>
              <a:rPr lang="en-US" sz="1200" kern="1200" dirty="0" smtClean="0">
                <a:solidFill>
                  <a:schemeClr val="tx1"/>
                </a:solidFill>
                <a:latin typeface="Arial" charset="0"/>
                <a:ea typeface="+mn-ea"/>
                <a:cs typeface="+mn-cs"/>
              </a:rPr>
              <a:t>When a patient's hair is removed, the cut hair must be kept for the patient. Why? </a:t>
            </a:r>
            <a:r>
              <a:rPr lang="en-US" sz="1200" i="1" kern="1200" dirty="0" smtClean="0">
                <a:solidFill>
                  <a:schemeClr val="tx1"/>
                </a:solidFill>
                <a:latin typeface="Arial" charset="0"/>
                <a:ea typeface="+mn-ea"/>
                <a:cs typeface="+mn-cs"/>
              </a:rPr>
              <a:t>(It is returned to the patient as personal property.)</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For complex draping routines, surgeons may direct and complete the draping themselves.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some additional considerations for team positioning? </a:t>
            </a:r>
            <a:r>
              <a:rPr lang="en-US" sz="1200" i="1" kern="1200" dirty="0" smtClean="0">
                <a:solidFill>
                  <a:schemeClr val="tx1"/>
                </a:solidFill>
                <a:latin typeface="Arial" charset="0"/>
                <a:ea typeface="+mn-ea"/>
                <a:cs typeface="+mn-cs"/>
              </a:rPr>
              <a:t>(Other considerations for team positioning include the presence of equipment such as the C-arm, surgical microscopes, Cavitron Ultrasonic Surgical Aspirator [CUSA] console, and other equipment.)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are burr holes created? </a:t>
            </a:r>
            <a:r>
              <a:rPr lang="en-US" sz="1200" i="1" kern="1200" dirty="0" smtClean="0">
                <a:solidFill>
                  <a:schemeClr val="tx1"/>
                </a:solidFill>
                <a:latin typeface="Arial" charset="0"/>
                <a:ea typeface="+mn-ea"/>
                <a:cs typeface="+mn-cs"/>
              </a:rPr>
              <a:t>(The procedure is performed most often to relieve pressure on the brain caused by the accumulation of fluid beneath the dura mater.)</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Burr holes do not extend beyond what layer of the brain?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would a patient need a craniotomy? </a:t>
            </a:r>
            <a:r>
              <a:rPr lang="en-US" sz="1200" i="1" kern="1200" dirty="0" smtClean="0">
                <a:solidFill>
                  <a:schemeClr val="tx1"/>
                </a:solidFill>
                <a:latin typeface="Arial" charset="0"/>
                <a:ea typeface="+mn-ea"/>
                <a:cs typeface="+mn-cs"/>
              </a:rPr>
              <a:t>(A craniotomy may be required to provide access for treatment of a variety of intracranial conditions, such as a neoplasm.) </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is a bone flap, and why is it created? </a:t>
            </a:r>
            <a:r>
              <a:rPr lang="en-US" sz="1200" i="1" kern="1200" dirty="0" smtClean="0">
                <a:solidFill>
                  <a:schemeClr val="tx1"/>
                </a:solidFill>
                <a:latin typeface="Arial" charset="0"/>
                <a:ea typeface="+mn-ea"/>
                <a:cs typeface="+mn-cs"/>
              </a:rPr>
              <a:t>(The patient is placed in the supine, prone, or sitting position. During a craniotomy, a section of the cranium [a bone flap] is removed. The size of the flap is determined by the size and location of the tumor.)</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Describe the prep and the drape for a craniotomy. </a:t>
            </a:r>
            <a:r>
              <a:rPr lang="en-US" sz="1200" i="1" kern="1200" dirty="0" smtClean="0">
                <a:solidFill>
                  <a:schemeClr val="tx1"/>
                </a:solidFill>
                <a:latin typeface="Arial" charset="0"/>
                <a:ea typeface="+mn-ea"/>
                <a:cs typeface="+mn-cs"/>
              </a:rPr>
              <a:t>(After infiltrating the incision site with local anesthetic for hemostasis, the surgeon makes a curved incision in the scalp. The surgical assistant applies digital pressure to the wound edges; therefore the scrub should make sure that numerous folded 4x4 sponges are available. The monopolar ESU is used for hemostasis.)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Irrigation fluid should be available at all times during a craniotomy.</a:t>
            </a:r>
          </a:p>
          <a:p>
            <a:pPr>
              <a:buFont typeface="Arial" pitchFamily="34" charset="0"/>
              <a:buChar char="•"/>
            </a:pPr>
            <a:r>
              <a:rPr lang="en-US" sz="1200" kern="1200" dirty="0" smtClean="0">
                <a:solidFill>
                  <a:schemeClr val="tx1"/>
                </a:solidFill>
                <a:latin typeface="Arial" charset="0"/>
                <a:ea typeface="+mn-ea"/>
                <a:cs typeface="+mn-cs"/>
              </a:rPr>
              <a:t>What is the purpose of Gliadel wafers? </a:t>
            </a:r>
            <a:r>
              <a:rPr lang="en-US" sz="1200" i="1" kern="1200" dirty="0" smtClean="0">
                <a:solidFill>
                  <a:schemeClr val="tx1"/>
                </a:solidFill>
                <a:latin typeface="Arial" charset="0"/>
                <a:ea typeface="+mn-ea"/>
                <a:cs typeface="+mn-cs"/>
              </a:rPr>
              <a:t>(The Gliadel wafer is impregnated with an antineoplastic agent that delivers chemotherapy directly to the tumor site.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49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Craniectomy is performed for what conditions? </a:t>
            </a:r>
            <a:r>
              <a:rPr lang="en-US" sz="1200" i="1" kern="1200" dirty="0" smtClean="0">
                <a:solidFill>
                  <a:schemeClr val="tx1"/>
                </a:solidFill>
                <a:latin typeface="Arial" charset="0"/>
                <a:ea typeface="+mn-ea"/>
                <a:cs typeface="+mn-cs"/>
              </a:rPr>
              <a:t>(A craniectomy may be done to remove bone from any region of the skull for decompression of the brain or evacuation of epidural or subdural hematomas. More commonly, a craniectomy is performed to remove tumors in the posterior fossa.)</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An intracranial aneurysm has its origin from what artery? </a:t>
            </a:r>
            <a:r>
              <a:rPr lang="en-US" sz="1200" i="1" kern="1200" dirty="0" smtClean="0">
                <a:solidFill>
                  <a:schemeClr val="tx1"/>
                </a:solidFill>
                <a:latin typeface="Arial" charset="0"/>
                <a:ea typeface="+mn-ea"/>
                <a:cs typeface="+mn-cs"/>
              </a:rPr>
              <a:t>(An intracranial aneurysm is the bulging of an artery within the cerebral circulation.)</a:t>
            </a:r>
          </a:p>
          <a:p>
            <a:pPr>
              <a:buFont typeface="Arial" pitchFamily="34" charset="0"/>
              <a:buChar char="•"/>
            </a:pPr>
            <a:r>
              <a:rPr lang="en-US" sz="1200" kern="1200" dirty="0" smtClean="0">
                <a:solidFill>
                  <a:schemeClr val="tx1"/>
                </a:solidFill>
                <a:latin typeface="Arial" charset="0"/>
                <a:ea typeface="+mn-ea"/>
                <a:cs typeface="+mn-cs"/>
              </a:rPr>
              <a:t>Where is a berry aneurysm located? </a:t>
            </a:r>
            <a:r>
              <a:rPr lang="en-US" sz="1200" i="1" kern="1200" dirty="0" smtClean="0">
                <a:solidFill>
                  <a:schemeClr val="tx1"/>
                </a:solidFill>
                <a:latin typeface="Arial" charset="0"/>
                <a:ea typeface="+mn-ea"/>
                <a:cs typeface="+mn-cs"/>
              </a:rPr>
              <a:t>(They are commonly found at the base of the brain.)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the most common types of neuroglia? </a:t>
            </a:r>
            <a:r>
              <a:rPr lang="en-US" sz="1200" i="1" kern="1200" dirty="0" smtClean="0">
                <a:solidFill>
                  <a:schemeClr val="tx1"/>
                </a:solidFill>
                <a:latin typeface="Arial" charset="0"/>
                <a:ea typeface="+mn-ea"/>
                <a:cs typeface="+mn-cs"/>
              </a:rPr>
              <a:t>(Astrocytes, oligodendrocytes, and microglia)</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What function do the Schwann cells serve? </a:t>
            </a:r>
            <a:r>
              <a:rPr lang="en-US" sz="1200" i="1" kern="1200" dirty="0" smtClean="0">
                <a:solidFill>
                  <a:schemeClr val="tx1"/>
                </a:solidFill>
                <a:latin typeface="Arial" charset="0"/>
                <a:ea typeface="+mn-ea"/>
                <a:cs typeface="+mn-cs"/>
              </a:rPr>
              <a:t>(Their main functions are the production of myelin and the removal of cellular debris.)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Aneurysms are usually caused by a congenital defect.</a:t>
            </a:r>
          </a:p>
          <a:p>
            <a:pPr>
              <a:buFont typeface="Arial" pitchFamily="34" charset="0"/>
              <a:buChar char="•"/>
            </a:pPr>
            <a:r>
              <a:rPr lang="en-US" sz="1200" kern="1200" dirty="0" smtClean="0">
                <a:solidFill>
                  <a:schemeClr val="tx1"/>
                </a:solidFill>
                <a:latin typeface="Arial" charset="0"/>
                <a:ea typeface="+mn-ea"/>
                <a:cs typeface="+mn-cs"/>
              </a:rPr>
              <a:t>Aneurysms are approached using what type(s) of craniotomy? </a:t>
            </a:r>
            <a:r>
              <a:rPr lang="en-US" sz="1200" i="1" kern="1200" dirty="0" smtClean="0">
                <a:solidFill>
                  <a:schemeClr val="tx1"/>
                </a:solidFill>
                <a:latin typeface="Arial" charset="0"/>
                <a:ea typeface="+mn-ea"/>
                <a:cs typeface="+mn-cs"/>
              </a:rPr>
              <a:t>(Answers may vary.)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52</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Occlusion is achieved by using surgical aneurysm clips, suture, or methyl methacrylate glue.</a:t>
            </a:r>
          </a:p>
          <a:p>
            <a:pPr>
              <a:buFont typeface="Arial" pitchFamily="34" charset="0"/>
              <a:buChar char="•"/>
            </a:pPr>
            <a:r>
              <a:rPr lang="en-US" sz="1200" kern="1200" dirty="0" smtClean="0">
                <a:solidFill>
                  <a:schemeClr val="tx1"/>
                </a:solidFill>
                <a:latin typeface="Arial" charset="0"/>
                <a:ea typeface="+mn-ea"/>
                <a:cs typeface="+mn-cs"/>
              </a:rPr>
              <a:t>Slips are supplied as permanent or temporary devices.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53</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At what age are patients with an arteriovenous malformation most commonly diagnosed? </a:t>
            </a:r>
            <a:r>
              <a:rPr lang="en-US" sz="1200" i="1" kern="1200" dirty="0" smtClean="0">
                <a:solidFill>
                  <a:schemeClr val="tx1"/>
                </a:solidFill>
                <a:latin typeface="Arial" charset="0"/>
                <a:ea typeface="+mn-ea"/>
                <a:cs typeface="+mn-cs"/>
              </a:rPr>
              <a:t>(Between 20 and 40)</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An interventional radiologist may be involved in preoperative care to embolize the arteriovenous malformation and reduce its size.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54</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At what age is correction of craniosynostosis performed? Why? </a:t>
            </a:r>
            <a:r>
              <a:rPr lang="en-US" sz="1200" i="1" kern="1200" dirty="0" smtClean="0">
                <a:solidFill>
                  <a:schemeClr val="tx1"/>
                </a:solidFill>
                <a:latin typeface="Arial" charset="0"/>
                <a:ea typeface="+mn-ea"/>
                <a:cs typeface="+mn-cs"/>
              </a:rPr>
              <a:t>(Surgery usually is performed when the infant is 6 weeks to 6 months of age, because the skull bones are more malleable and a better cosmetic result can be achieved.)</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scrub must ensure that irrigation solutions are warm to prevent the patient's loss of heat through exposed tissues.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55</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36-27 in the textbook.</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56</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36-28 in the textbook.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57</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In a cranioplasty procedure, an area of skull is replaced with a methyl methacrylate plate, autograft, or metal prosthesis.</a:t>
            </a:r>
          </a:p>
          <a:p>
            <a:pPr>
              <a:buFont typeface="Arial" pitchFamily="34" charset="0"/>
              <a:buChar char="•"/>
            </a:pPr>
            <a:r>
              <a:rPr lang="en-US" sz="1200" kern="1200" dirty="0" smtClean="0">
                <a:solidFill>
                  <a:schemeClr val="tx1"/>
                </a:solidFill>
                <a:latin typeface="Arial" charset="0"/>
                <a:ea typeface="+mn-ea"/>
                <a:cs typeface="+mn-cs"/>
              </a:rPr>
              <a:t>Any bone that has been trimmed must be saved by the scrub for use in placing the prosthesis.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58</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distal shunt may be placed where in the body? </a:t>
            </a:r>
          </a:p>
          <a:p>
            <a:pPr>
              <a:buFont typeface="Arial" pitchFamily="34" charset="0"/>
              <a:buChar char="•"/>
            </a:pPr>
            <a:r>
              <a:rPr lang="en-US" sz="1200" kern="1200" dirty="0" smtClean="0">
                <a:solidFill>
                  <a:schemeClr val="tx1"/>
                </a:solidFill>
                <a:latin typeface="Arial" charset="0"/>
                <a:ea typeface="+mn-ea"/>
                <a:cs typeface="+mn-cs"/>
              </a:rPr>
              <a:t>What are the indications for inserting a ventricular shunt? </a:t>
            </a:r>
            <a:r>
              <a:rPr lang="en-US" sz="1200" i="1" kern="1200" dirty="0" smtClean="0">
                <a:solidFill>
                  <a:schemeClr val="tx1"/>
                </a:solidFill>
                <a:latin typeface="Arial" charset="0"/>
                <a:ea typeface="+mn-ea"/>
                <a:cs typeface="+mn-cs"/>
              </a:rPr>
              <a:t>(Hydrocephalus can occur as a result of an overproduction of CSF, or it may be the result of a condition that interferes with the normal absorption of fluid. Hydrocephalus can develop in children and adults. Persistent hydrocephalus can interfere with cerebral blood flow and cause enlargement of the skull in infants.)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59</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Shunts may require alteration as the patient grows. They may also fail mechanically or become obstructed.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60</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scrub should ensure that the instruments and sutures selected are appropriate for the age and the size of the patient undergoing the procedure.</a:t>
            </a:r>
          </a:p>
          <a:p>
            <a:pPr>
              <a:buFont typeface="Arial" pitchFamily="34" charset="0"/>
              <a:buChar char="•"/>
            </a:pPr>
            <a:r>
              <a:rPr lang="en-US" sz="1200" kern="1200" dirty="0" smtClean="0">
                <a:solidFill>
                  <a:schemeClr val="tx1"/>
                </a:solidFill>
                <a:latin typeface="Arial" charset="0"/>
                <a:ea typeface="+mn-ea"/>
                <a:cs typeface="+mn-cs"/>
              </a:rPr>
              <a:t>What is the most common complication after ventricular shunt placement? </a:t>
            </a:r>
            <a:r>
              <a:rPr lang="en-US" sz="1200" i="1" kern="1200" dirty="0" smtClean="0">
                <a:solidFill>
                  <a:schemeClr val="tx1"/>
                </a:solidFill>
                <a:latin typeface="Arial" charset="0"/>
                <a:ea typeface="+mn-ea"/>
                <a:cs typeface="+mn-cs"/>
              </a:rPr>
              <a:t>(The most common complication after ventricular shunt placement is shunt malfunction as a result of blockage of the valve or catheter.)</a:t>
            </a:r>
            <a:r>
              <a:rPr lang="en-US" sz="1200" kern="1200" dirty="0" smtClean="0">
                <a:solidFill>
                  <a:schemeClr val="tx1"/>
                </a:solidFill>
                <a:latin typeface="Arial"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does the scalp bleed profusely when cut? </a:t>
            </a:r>
            <a:r>
              <a:rPr lang="en-US" sz="1200" i="1" kern="1200" dirty="0" smtClean="0">
                <a:solidFill>
                  <a:schemeClr val="tx1"/>
                </a:solidFill>
                <a:latin typeface="Arial" charset="0"/>
                <a:ea typeface="+mn-ea"/>
                <a:cs typeface="+mn-cs"/>
              </a:rPr>
              <a:t>(The vessels are held open by the connective tissue under the skin and they bleed from both cut ends as there is widespread anastomosis of the vessels.)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skull's bony plates are connected by a thin membrane called a </a:t>
            </a:r>
            <a:r>
              <a:rPr lang="en-US" sz="1200" i="1" kern="1200" dirty="0" smtClean="0">
                <a:solidFill>
                  <a:schemeClr val="tx1"/>
                </a:solidFill>
                <a:latin typeface="Arial" charset="0"/>
                <a:ea typeface="+mn-ea"/>
                <a:cs typeface="+mn-cs"/>
              </a:rPr>
              <a:t>suture</a:t>
            </a:r>
            <a:r>
              <a:rPr lang="en-US" sz="1200" kern="1200" dirty="0" smtClean="0">
                <a:solidFill>
                  <a:schemeClr val="tx1"/>
                </a:solidFill>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For what conditions is transsphenoidal hypophysectomy performed? </a:t>
            </a:r>
            <a:r>
              <a:rPr lang="en-US" sz="1200" i="1" kern="1200" dirty="0" smtClean="0">
                <a:solidFill>
                  <a:schemeClr val="tx1"/>
                </a:solidFill>
                <a:latin typeface="Arial" charset="0"/>
                <a:ea typeface="+mn-ea"/>
                <a:cs typeface="+mn-cs"/>
              </a:rPr>
              <a:t>(Because the gland is uniquely located, symptoms from a tumor often are noticed as visual field anomalies or may be related to pressure on cranial nerves III through VI. Tumors may damage the </a:t>
            </a:r>
            <a:endParaRPr lang="en-US" sz="1200" kern="1200" dirty="0" smtClean="0">
              <a:solidFill>
                <a:schemeClr val="tx1"/>
              </a:solidFill>
              <a:latin typeface="Arial" charset="0"/>
              <a:ea typeface="+mn-ea"/>
              <a:cs typeface="+mn-cs"/>
            </a:endParaRPr>
          </a:p>
          <a:p>
            <a:pPr>
              <a:buFont typeface="Arial" pitchFamily="34" charset="0"/>
              <a:buChar char="•"/>
            </a:pPr>
            <a:r>
              <a:rPr lang="en-US" sz="1200" i="1" kern="1200" dirty="0" smtClean="0">
                <a:solidFill>
                  <a:schemeClr val="tx1"/>
                </a:solidFill>
                <a:latin typeface="Arial" charset="0"/>
                <a:ea typeface="+mn-ea"/>
                <a:cs typeface="+mn-cs"/>
              </a:rPr>
              <a:t>adjacent brain tissue through mass effect by displacing structures, blocking CSF flow, or creating pressure.)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How is the patient positioned for a transsphenoidal hypophysectomy? </a:t>
            </a:r>
            <a:r>
              <a:rPr lang="en-US" sz="1200" i="1" kern="1200" dirty="0" smtClean="0">
                <a:solidFill>
                  <a:schemeClr val="tx1"/>
                </a:solidFill>
                <a:latin typeface="Arial" charset="0"/>
                <a:ea typeface="+mn-ea"/>
                <a:cs typeface="+mn-cs"/>
              </a:rPr>
              <a:t>(The patient is placed in the three-point pin fixation device and positioned in a semisitting position with the neck flexed toward the left and the head rotated to the right.)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62</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200" kern="1200" dirty="0" smtClean="0">
                <a:solidFill>
                  <a:schemeClr val="tx1"/>
                </a:solidFill>
                <a:latin typeface="Arial" charset="0"/>
                <a:ea typeface="+mn-ea"/>
                <a:cs typeface="+mn-cs"/>
              </a:rPr>
              <a:t>What are some signs and symptoms of a vestibular schwannoma? </a:t>
            </a:r>
            <a:r>
              <a:rPr lang="en-US" sz="1200" i="1" kern="1200" dirty="0" smtClean="0">
                <a:solidFill>
                  <a:schemeClr val="tx1"/>
                </a:solidFill>
                <a:latin typeface="Arial" charset="0"/>
                <a:ea typeface="+mn-ea"/>
                <a:cs typeface="+mn-cs"/>
              </a:rPr>
              <a:t>(As the tumor grows, it impinges on cranial nerve VIII, causing one-sided hearing loss, ringing in the ears, dizziness, and problems with balance. The tumor also can cause pressure on the nearby cranial nerve VII, causing facial numbness and pain. If the tumor is left untreated and continues to grow, it eventually may cause deafness.)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neurosurgeon will partner with an otologic surgeon to ensure optimal care.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63</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some procedures that use the stereotactic approach? </a:t>
            </a:r>
            <a:r>
              <a:rPr lang="en-US" sz="1200" i="1" kern="1200" dirty="0" smtClean="0">
                <a:solidFill>
                  <a:schemeClr val="tx1"/>
                </a:solidFill>
                <a:latin typeface="Arial" charset="0"/>
                <a:ea typeface="+mn-ea"/>
                <a:cs typeface="+mn-cs"/>
              </a:rPr>
              <a:t>(The stereotactic approach may be used for tumor biopsy or removal, resection of AVMs, brain mapping, implantation of electrodes, catheter placement, ventriculostomy, and the treatment of movement disorders and intractable pain. It is used in conjunction with minimally invasive radiosurgical techniques to ablate tumors and AVMs and to treat functional disorders such as trigeminal neuralgia, Parkinson disease, and essential tremors.)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64</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Once the stereotactic head frame is in place, the patient is sent to CT or MRI where the coordinates are determined for the least damaging surgical approach.</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65</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Deep brain stimulation is used to treat what conditions? </a:t>
            </a:r>
            <a:r>
              <a:rPr lang="en-US" sz="1200" i="1" kern="1200" dirty="0" smtClean="0">
                <a:solidFill>
                  <a:schemeClr val="tx1"/>
                </a:solidFill>
                <a:latin typeface="Arial" charset="0"/>
                <a:ea typeface="+mn-ea"/>
                <a:cs typeface="+mn-cs"/>
              </a:rPr>
              <a:t>(DBS has been used to treat movement disorders such as Parkinson disease and some pain disorders. It has been used experimentally to treat depression and Tourette syndrome, a neurological disorder characterized by uncontrollable motor movements [tics] and vocalizations.)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Describe the three components of the DBS system. </a:t>
            </a:r>
            <a:r>
              <a:rPr lang="en-US" sz="1200" i="1" kern="1200" dirty="0" smtClean="0">
                <a:solidFill>
                  <a:schemeClr val="tx1"/>
                </a:solidFill>
                <a:latin typeface="Arial" charset="0"/>
                <a:ea typeface="+mn-ea"/>
                <a:cs typeface="+mn-cs"/>
              </a:rPr>
              <a:t>(The DBS system consists of three components: the lead, the extension, and the generator.)</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66</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Stereotactic techniques may be used for endoscopic ventriculoscopy to improve accuracy.</a:t>
            </a:r>
          </a:p>
          <a:p>
            <a:pPr>
              <a:buFont typeface="Arial" pitchFamily="34" charset="0"/>
              <a:buChar char="•"/>
            </a:pPr>
            <a:r>
              <a:rPr lang="en-US" sz="1200" kern="1200" dirty="0" smtClean="0">
                <a:solidFill>
                  <a:schemeClr val="tx1"/>
                </a:solidFill>
                <a:latin typeface="Arial" charset="0"/>
                <a:ea typeface="+mn-ea"/>
                <a:cs typeface="+mn-cs"/>
              </a:rPr>
              <a:t>What are some conditions that may be treated with endoscopic ventriculostomy? </a:t>
            </a:r>
            <a:r>
              <a:rPr lang="en-US" sz="1200" i="1" kern="1200" dirty="0" smtClean="0">
                <a:solidFill>
                  <a:schemeClr val="tx1"/>
                </a:solidFill>
                <a:latin typeface="Arial" charset="0"/>
                <a:ea typeface="+mn-ea"/>
                <a:cs typeface="+mn-cs"/>
              </a:rPr>
              <a:t>(Conditions that may be treated with endoscopic ventriculostomy include intraventricular cysts and tumors and hydrocephalus.)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67</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compression of cranial nerves can result in a variety of painful conditions.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68</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During a cerebral bypass, the surgeon performs an anastomosis between an extracranial artery and an intracranial artery. </a:t>
            </a:r>
          </a:p>
          <a:p>
            <a:pPr>
              <a:buFont typeface="Arial" pitchFamily="34" charset="0"/>
              <a:buChar char="•"/>
            </a:pPr>
            <a:r>
              <a:rPr lang="en-US" sz="1200" kern="1200" dirty="0" smtClean="0">
                <a:solidFill>
                  <a:schemeClr val="tx1"/>
                </a:solidFill>
                <a:latin typeface="Arial" charset="0"/>
                <a:ea typeface="+mn-ea"/>
                <a:cs typeface="+mn-cs"/>
              </a:rPr>
              <a:t>Typically, an artery in the scalp is anastomosed to a branch of the middle cerebral artery.</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69</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is the most common indication for anterior cervical discectomy and fusion? </a:t>
            </a:r>
            <a:r>
              <a:rPr lang="en-US" sz="1200" i="1" kern="1200" dirty="0" smtClean="0">
                <a:solidFill>
                  <a:schemeClr val="tx1"/>
                </a:solidFill>
                <a:latin typeface="Arial" charset="0"/>
                <a:ea typeface="+mn-ea"/>
                <a:cs typeface="+mn-cs"/>
              </a:rPr>
              <a:t>(Herniated cervical disc)</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Describe the aging process as it relates to cervical discs. </a:t>
            </a:r>
            <a:r>
              <a:rPr lang="en-US" sz="1200" i="1" kern="1200" dirty="0" smtClean="0">
                <a:solidFill>
                  <a:schemeClr val="tx1"/>
                </a:solidFill>
                <a:latin typeface="Arial" charset="0"/>
                <a:ea typeface="+mn-ea"/>
                <a:cs typeface="+mn-cs"/>
              </a:rPr>
              <a:t>(During the aging process, the discs lose fluid, fragment, and collapse. As the discs collapse, increased mechanical stress is placed on the bone, which may result in the formation of bony spurs along the spinal canal.)</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70</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Cervical traction may be applied with Gardner Wells tongs, or a chin harness attached to a weight.</a:t>
            </a:r>
          </a:p>
          <a:p>
            <a:pPr>
              <a:buFont typeface="Arial" pitchFamily="34" charset="0"/>
              <a:buChar char="•"/>
            </a:pPr>
            <a:r>
              <a:rPr lang="en-US" sz="1200" kern="1200" dirty="0" smtClean="0">
                <a:solidFill>
                  <a:schemeClr val="tx1"/>
                </a:solidFill>
                <a:latin typeface="Arial" charset="0"/>
                <a:ea typeface="+mn-ea"/>
                <a:cs typeface="+mn-cs"/>
              </a:rPr>
              <a:t>Why is the right or left hip elevated? </a:t>
            </a:r>
            <a:r>
              <a:rPr lang="en-US" sz="1200" i="1" kern="1200" dirty="0" smtClean="0">
                <a:solidFill>
                  <a:schemeClr val="tx1"/>
                </a:solidFill>
                <a:latin typeface="Arial" charset="0"/>
                <a:ea typeface="+mn-ea"/>
                <a:cs typeface="+mn-cs"/>
              </a:rPr>
              <a:t>(The right or left hip is elevated on a sandbag or rolled bath blanket. This facilitates exposure of the iliac crest for removal of the bone graft.)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Describe the tissue found in the meninges. </a:t>
            </a:r>
            <a:r>
              <a:rPr lang="en-US" sz="1200" i="1" kern="1200" dirty="0" smtClean="0">
                <a:solidFill>
                  <a:schemeClr val="tx1"/>
                </a:solidFill>
                <a:latin typeface="Arial" charset="0"/>
                <a:ea typeface="+mn-ea"/>
                <a:cs typeface="+mn-cs"/>
              </a:rPr>
              <a:t>(The outermost layer, the dura mater, is composed of very dense, fibrous tissue. The middle layer is the arachnoid mater. The arachnoid mater is a very delicate, serous membrane that has the appearance of a spider web. Beneath the arachnoid mater is the subarachnoid space, which is filled with CSF. The pia mater is the layer closest to the brain. This is a vascular membrane that contains portions of areolar connective tissue.)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8</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Posterior cervical laminectomy may be required to access neurological tumors.</a:t>
            </a:r>
          </a:p>
          <a:p>
            <a:pPr>
              <a:buFont typeface="Arial" pitchFamily="34" charset="0"/>
              <a:buChar char="•"/>
            </a:pPr>
            <a:r>
              <a:rPr lang="en-US" sz="1200" kern="1200" dirty="0" smtClean="0">
                <a:solidFill>
                  <a:schemeClr val="tx1"/>
                </a:solidFill>
                <a:latin typeface="Arial" charset="0"/>
                <a:ea typeface="+mn-ea"/>
                <a:cs typeface="+mn-cs"/>
              </a:rPr>
              <a:t>What is cervical stenosis? </a:t>
            </a:r>
            <a:r>
              <a:rPr lang="en-US" sz="1200" i="1" kern="1200" dirty="0" smtClean="0">
                <a:solidFill>
                  <a:schemeClr val="tx1"/>
                </a:solidFill>
                <a:latin typeface="Arial" charset="0"/>
                <a:ea typeface="+mn-ea"/>
                <a:cs typeface="+mn-cs"/>
              </a:rPr>
              <a:t>(The narrowing of the spinal cord in the neck)</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72</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Why must a fractured cervical spine be immobilized? </a:t>
            </a:r>
            <a:r>
              <a:rPr lang="en-US" sz="1200" i="1" kern="1200" dirty="0" smtClean="0">
                <a:solidFill>
                  <a:schemeClr val="tx1"/>
                </a:solidFill>
                <a:latin typeface="Arial" charset="0"/>
                <a:ea typeface="+mn-ea"/>
                <a:cs typeface="+mn-cs"/>
              </a:rPr>
              <a:t>(Fracture of the cervical spine requires immobilization to prevent displacement of the bone and impingement on the spinal cord.)</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How is the patient positioned for placement of a halo system? </a:t>
            </a:r>
            <a:r>
              <a:rPr lang="en-US" sz="1200" i="1" kern="1200" dirty="0" smtClean="0">
                <a:solidFill>
                  <a:schemeClr val="tx1"/>
                </a:solidFill>
                <a:latin typeface="Arial" charset="0"/>
                <a:ea typeface="+mn-ea"/>
                <a:cs typeface="+mn-cs"/>
              </a:rPr>
              <a:t>(The patient is positioned supine with the head extending over the edge of the bed and manually stabilized by the surgical assistant.)</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73</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Lumbar laminectomy is most often performed to decompress the spinal column in cases of spinal stenosis, to gain access to a spinal cord tumor, or as a step in a more extensive surgery to correct a spinal deformity.</a:t>
            </a:r>
          </a:p>
          <a:p>
            <a:pPr>
              <a:buFont typeface="Arial" pitchFamily="34" charset="0"/>
              <a:buChar char="•"/>
            </a:pPr>
            <a:r>
              <a:rPr lang="en-US" sz="1200" kern="1200" dirty="0" smtClean="0">
                <a:solidFill>
                  <a:schemeClr val="tx1"/>
                </a:solidFill>
                <a:latin typeface="Arial" charset="0"/>
                <a:ea typeface="+mn-ea"/>
                <a:cs typeface="+mn-cs"/>
              </a:rPr>
              <a:t>What condition is discectomy used to treat? </a:t>
            </a:r>
            <a:r>
              <a:rPr lang="en-US" sz="1200" i="1" kern="1200" dirty="0" smtClean="0">
                <a:solidFill>
                  <a:schemeClr val="tx1"/>
                </a:solidFill>
                <a:latin typeface="Arial" charset="0"/>
                <a:ea typeface="+mn-ea"/>
                <a:cs typeface="+mn-cs"/>
              </a:rPr>
              <a:t>(Discectomy is used to treat a herniation of the intervertebral disc.)</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74</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scrub should have a large number of unfolded 4x4 sponges available. The surgeon will pack the sponges along the vertebra with periosteal elevators. </a:t>
            </a:r>
          </a:p>
          <a:p>
            <a:pPr>
              <a:buFont typeface="Arial" pitchFamily="34" charset="0"/>
              <a:buChar char="•"/>
            </a:pPr>
            <a:r>
              <a:rPr lang="en-US" sz="1200" kern="1200" dirty="0" smtClean="0">
                <a:solidFill>
                  <a:schemeClr val="tx1"/>
                </a:solidFill>
                <a:latin typeface="Arial" charset="0"/>
                <a:ea typeface="+mn-ea"/>
                <a:cs typeface="+mn-cs"/>
              </a:rPr>
              <a:t>After the lamina is removed, cottonoid sponges are used instead of 4x4 sponges.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75</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Before closing the muscle layer, the surgeon may inject a local anesthetic. Why? </a:t>
            </a:r>
            <a:r>
              <a:rPr lang="en-US" sz="1200" i="1" kern="1200" dirty="0" smtClean="0">
                <a:solidFill>
                  <a:schemeClr val="tx1"/>
                </a:solidFill>
                <a:latin typeface="Arial" charset="0"/>
                <a:ea typeface="+mn-ea"/>
                <a:cs typeface="+mn-cs"/>
              </a:rPr>
              <a:t>(To control postoperative pain)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76</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the symptoms of compressed spinal nerves? </a:t>
            </a:r>
            <a:r>
              <a:rPr lang="en-US" sz="1200" i="1" kern="1200" dirty="0" smtClean="0">
                <a:solidFill>
                  <a:schemeClr val="tx1"/>
                </a:solidFill>
                <a:latin typeface="Arial" charset="0"/>
                <a:ea typeface="+mn-ea"/>
                <a:cs typeface="+mn-cs"/>
              </a:rPr>
              <a:t>(When the nerves are compressed by bone, herniated disc, scarring, or ligament hypertrophy, the patient may experience symptoms of pain, numbness, or weakness in the area served by that particular nerve.)</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The surgeon widens the foramen using a high-speed drill or fine-tipped rongeurs.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77</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Microdiscectomy may be performed under general anesthesia, local anesthesia, or local anesthesia with sedation.</a:t>
            </a:r>
          </a:p>
          <a:p>
            <a:pPr>
              <a:buFont typeface="Arial" pitchFamily="34" charset="0"/>
              <a:buChar char="•"/>
            </a:pPr>
            <a:r>
              <a:rPr lang="en-US" sz="1200" kern="1200" dirty="0" smtClean="0">
                <a:solidFill>
                  <a:schemeClr val="tx1"/>
                </a:solidFill>
                <a:latin typeface="Arial" charset="0"/>
                <a:ea typeface="+mn-ea"/>
                <a:cs typeface="+mn-cs"/>
              </a:rPr>
              <a:t>How is the patient positioned for microdiscectomy? </a:t>
            </a:r>
            <a:r>
              <a:rPr lang="en-US" sz="1200" i="1" kern="1200" dirty="0" smtClean="0">
                <a:solidFill>
                  <a:schemeClr val="tx1"/>
                </a:solidFill>
                <a:latin typeface="Arial" charset="0"/>
                <a:ea typeface="+mn-ea"/>
                <a:cs typeface="+mn-cs"/>
              </a:rPr>
              <a:t>(The patient may be positioned in the lateral decubitus position, the prone position on a laminectomy frame, or in the knee-chest position on an Andrews table.)</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78</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What are some indications for lumbar fusion? </a:t>
            </a:r>
            <a:r>
              <a:rPr lang="en-US" sz="1200" i="1" kern="1200" dirty="0" smtClean="0">
                <a:solidFill>
                  <a:schemeClr val="tx1"/>
                </a:solidFill>
                <a:latin typeface="Arial" charset="0"/>
                <a:ea typeface="+mn-ea"/>
                <a:cs typeface="+mn-cs"/>
              </a:rPr>
              <a:t>(A fusion may be required after laminectomy or as a means to stabilize traumatic or pathological fractures. Fusion may also be indicated after removal of a tumor or as a corrective procedure for spinal deformities.)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Describe the two types of fusion. </a:t>
            </a:r>
            <a:r>
              <a:rPr lang="en-US" sz="1200" i="1" kern="1200" dirty="0" smtClean="0">
                <a:solidFill>
                  <a:schemeClr val="tx1"/>
                </a:solidFill>
                <a:latin typeface="Arial" charset="0"/>
                <a:ea typeface="+mn-ea"/>
                <a:cs typeface="+mn-cs"/>
              </a:rPr>
              <a:t>(Two types of fusion are commonly used in the lumbar spine, posterolateral fusion and interbody fusion. Both types may be used independently or in conjunction with one another. In posterolateral fusion, the bone graft is placed between the transverse processes and fixed in place with screws [or wire] placed through the vertebral pedicles and attached to metal rods. In interbody fusion, the surgeon places the bone graft between the vertebrae in the area normally occupied by the intervertebral disc. The graft may or may not be secured with instrumentation.)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79</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Typically, </a:t>
            </a:r>
            <a:r>
              <a:rPr lang="en-US" sz="1200" i="1" kern="1200" dirty="0" smtClean="0">
                <a:solidFill>
                  <a:schemeClr val="tx1"/>
                </a:solidFill>
                <a:latin typeface="Arial" charset="0"/>
                <a:ea typeface="+mn-ea"/>
                <a:cs typeface="+mn-cs"/>
              </a:rPr>
              <a:t>scoliosis</a:t>
            </a:r>
            <a:r>
              <a:rPr lang="en-US" sz="1200" kern="1200" dirty="0" smtClean="0">
                <a:solidFill>
                  <a:schemeClr val="tx1"/>
                </a:solidFill>
                <a:latin typeface="Arial" charset="0"/>
                <a:ea typeface="+mn-ea"/>
                <a:cs typeface="+mn-cs"/>
              </a:rPr>
              <a:t> refers to a spinal deformity where the spine is curved from side to side in an "S" or "C" concave-convex configuration.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80</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A variety of conditions may cause severe or intractable pain. </a:t>
            </a:r>
          </a:p>
          <a:p>
            <a:pPr>
              <a:buFont typeface="Arial" pitchFamily="34" charset="0"/>
              <a:buChar char="•"/>
            </a:pPr>
            <a:r>
              <a:rPr lang="en-US" sz="1200" kern="1200" dirty="0" smtClean="0">
                <a:solidFill>
                  <a:schemeClr val="tx1"/>
                </a:solidFill>
                <a:latin typeface="Arial" charset="0"/>
                <a:ea typeface="+mn-ea"/>
                <a:cs typeface="+mn-cs"/>
              </a:rPr>
              <a:t>Cordotomy may be used less commonly to treat phantom limb pain, severe spinal cord injury, and pain associated with peripheral nerve injury.</a:t>
            </a:r>
          </a:p>
          <a:p>
            <a:pPr>
              <a:buFont typeface="Arial" pitchFamily="34" charset="0"/>
              <a:buChar char="•"/>
            </a:pPr>
            <a:r>
              <a:rPr lang="en-US" sz="1200" kern="1200" dirty="0" smtClean="0">
                <a:solidFill>
                  <a:schemeClr val="tx1"/>
                </a:solidFill>
                <a:latin typeface="Arial" charset="0"/>
                <a:ea typeface="+mn-ea"/>
                <a:cs typeface="+mn-cs"/>
              </a:rPr>
              <a:t>How does the dorsal column stimulator work to manage chronic pain? </a:t>
            </a:r>
            <a:r>
              <a:rPr lang="en-US" sz="1200" i="1" kern="1200" dirty="0" smtClean="0">
                <a:solidFill>
                  <a:schemeClr val="tx1"/>
                </a:solidFill>
                <a:latin typeface="Arial" charset="0"/>
                <a:ea typeface="+mn-ea"/>
                <a:cs typeface="+mn-cs"/>
              </a:rPr>
              <a:t>(The surgeon injects saline into an electrode and questions the patient about sensory feelings.)</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81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The pia mater dips down into the various crevices and convolutions of the brain.</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9</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How can the ulnar nerve be injured? </a:t>
            </a:r>
            <a:r>
              <a:rPr lang="en-US" sz="1200" i="1" kern="1200" dirty="0" smtClean="0">
                <a:solidFill>
                  <a:schemeClr val="tx1"/>
                </a:solidFill>
                <a:latin typeface="Arial" charset="0"/>
                <a:ea typeface="+mn-ea"/>
                <a:cs typeface="+mn-cs"/>
              </a:rPr>
              <a:t>(The ulnar nerve can be injured by trauma, elbow fractures and dislocations, and repeated bending of the elbow as part of occupational or recreational activities.)</a:t>
            </a:r>
            <a:endParaRPr lang="en-US" sz="1200" kern="1200" dirty="0" smtClean="0">
              <a:solidFill>
                <a:schemeClr val="tx1"/>
              </a:solidFill>
              <a:latin typeface="Arial" charset="0"/>
              <a:ea typeface="+mn-ea"/>
              <a:cs typeface="+mn-cs"/>
            </a:endParaRPr>
          </a:p>
          <a:p>
            <a:pPr>
              <a:buFont typeface="Arial" pitchFamily="34" charset="0"/>
              <a:buChar char="•"/>
            </a:pPr>
            <a:r>
              <a:rPr lang="en-US" sz="1200" kern="1200" dirty="0" smtClean="0">
                <a:solidFill>
                  <a:schemeClr val="tx1"/>
                </a:solidFill>
                <a:latin typeface="Arial" charset="0"/>
                <a:ea typeface="+mn-ea"/>
                <a:cs typeface="+mn-cs"/>
              </a:rPr>
              <a:t>Following the procedure, a splint or cast is applied to the arm.</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82</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Successful repair of peripheral nerves depends on the age of the patient, the extent of injury to adjacent tissue, and the type of injury to the nerve.</a:t>
            </a:r>
          </a:p>
          <a:p>
            <a:pPr>
              <a:buFont typeface="Arial" pitchFamily="34" charset="0"/>
              <a:buChar char="•"/>
            </a:pPr>
            <a:r>
              <a:rPr lang="en-US" sz="1200" kern="1200" dirty="0" smtClean="0">
                <a:solidFill>
                  <a:schemeClr val="tx1"/>
                </a:solidFill>
                <a:latin typeface="Arial" charset="0"/>
                <a:ea typeface="+mn-ea"/>
                <a:cs typeface="+mn-cs"/>
              </a:rPr>
              <a:t>Peripheral nerve repair is usually performed as an emergency. Delay can increase the risk of a poor outcome. </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83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dirty="0" smtClean="0">
                <a:solidFill>
                  <a:schemeClr val="tx1"/>
                </a:solidFill>
                <a:latin typeface="Arial" charset="0"/>
                <a:ea typeface="+mn-ea"/>
                <a:cs typeface="+mn-cs"/>
              </a:rPr>
              <a:t>Reference Figure 36-4, Divisions of the brain, in the textbook.</a:t>
            </a:r>
            <a:endParaRPr lang="en-US" dirty="0"/>
          </a:p>
        </p:txBody>
      </p:sp>
      <p:sp>
        <p:nvSpPr>
          <p:cNvPr id="4" name="Slide Number Placeholder 3"/>
          <p:cNvSpPr>
            <a:spLocks noGrp="1"/>
          </p:cNvSpPr>
          <p:nvPr>
            <p:ph type="sldNum" sz="quarter" idx="10"/>
          </p:nvPr>
        </p:nvSpPr>
        <p:spPr/>
        <p:txBody>
          <a:bodyPr/>
          <a:lstStyle/>
          <a:p>
            <a:pPr>
              <a:defRPr/>
            </a:pPr>
            <a:fld id="{71B0CBC6-CDA8-4F18-B343-F1847C776ACC}"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BDADAD8A-99B9-466E-A3CB-B7545D632D0E}" type="datetime1">
              <a:rPr lang="en-US" smtClean="0"/>
              <a:t>2/17/2013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C0D8AA80-FF27-4EBD-81EC-C2E33A1EE096}"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C4DBCEE8-4FA1-4D2B-B495-B598612F35A4}" type="slidenum">
              <a:rPr lang="en-US"/>
              <a:pPr>
                <a:defRPr/>
              </a:pPr>
              <a:t>‹#›</a:t>
            </a:fld>
            <a:r>
              <a:rPr lang="en-US" dirty="0"/>
              <a:t> of 23</a:t>
            </a: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F5E8B319-8B15-45B7-85E4-A76F0D812BAC}" type="slidenum">
              <a:rPr lang="en-US"/>
              <a:pPr>
                <a:defRPr/>
              </a:pPr>
              <a:t>‹#›</a:t>
            </a:fld>
            <a:r>
              <a:rPr lang="en-US" dirty="0"/>
              <a:t> of 23</a:t>
            </a: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A252BBE9-2BA3-4E20-8B55-3B262CBF642D}" type="slidenum">
              <a:rPr lang="en-US"/>
              <a:pPr>
                <a:defRPr/>
              </a:pPr>
              <a:t>‹#›</a:t>
            </a:fld>
            <a:r>
              <a:rPr lang="en-US" dirty="0"/>
              <a:t> of 23</a:t>
            </a: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DCC5ACCA-126C-4900-8D00-744BCF5BD2EC}" type="slidenum">
              <a:rPr lang="en-US"/>
              <a:pPr>
                <a:defRPr/>
              </a:pPr>
              <a:t>‹#›</a:t>
            </a:fld>
            <a:r>
              <a:rPr lang="en-US" dirty="0"/>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2ABB60A-DE68-4DFA-8B2C-A30C6850C460}" type="slidenum">
              <a:rPr lang="en-US"/>
              <a:pPr>
                <a:defRPr/>
              </a:pPr>
              <a:t>‹#›</a:t>
            </a:fld>
            <a:r>
              <a:rPr lang="en-US" dirty="0"/>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C4ADEDB-CB70-47FD-8FD6-13F3AC8AAD50}"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077AAC2-2483-45BC-8828-145C8F88321D}"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C0429C-F10F-41C1-8819-5D223BBD0CF8}"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7E542-7C1D-4F00-8746-509AB8648A48}"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192E3F-841E-4C7A-A61F-B54D0DF731FE}"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3A2827-CCB0-4B52-9D26-94C75AD1DCF3}"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4A2B77-287C-44D1-B60F-6EA7C042F419}"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FC8033-C0AB-4012-BA37-81E8BD34FA6B}" type="datetime1">
              <a:rPr lang="en-US" smtClean="0"/>
              <a:t>2/17/2013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C1ECCD-10CC-4437-935C-655333DAC386}" type="datetime1">
              <a:rPr lang="en-US" smtClean="0"/>
              <a:t>2/17/2013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87EBD-F45F-4E5D-AAE6-EA52DE41BBC2}" type="datetime1">
              <a:rPr lang="en-US" smtClean="0"/>
              <a:t>2/17/2013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28229-4AD1-4E04-B95F-8F3DA4421171}"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B28A53-5E2E-4F0D-AF4D-712ADDEC43FB}"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9FC933-D720-4484-9B16-A787F246AAC0}"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5220AE-E582-4714-936E-D7B7FC8408E4}"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F538ACC9-4097-4B29-BF95-8EEB25B16466}" type="slidenum">
              <a:rPr lang="en-US" smtClean="0"/>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B6237F-2FDF-4FD0-8C95-E6538132C1A1}"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8CE43-7555-41FD-B437-EB82988D3124}"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7C27C-A807-4896-BF8B-49A2735F73D4}"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85BD35-39C5-4A12-93EE-7755C52C1729}"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C8241-EA0F-4805-AC56-C8AED9651738}"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F129D8-F09E-4520-949A-7E89638F3823}" type="datetime1">
              <a:rPr lang="en-US" smtClean="0"/>
              <a:t>2/17/2013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6C32B-9276-43D9-842B-B6F6A09A54B0}" type="datetime1">
              <a:rPr lang="en-US" smtClean="0"/>
              <a:t>2/17/2013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B5C5D-72B9-4E2C-A63F-B5C8A4B85CA4}" type="datetime1">
              <a:rPr lang="en-US" smtClean="0"/>
              <a:t>2/17/2013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DF18C-A7CE-49D8-A3F6-66353D524FC8}"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FC9C-314B-4ECE-9A21-7F7B1C71A42C}"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C99FA-5164-469A-955C-A3B5A0762F57}"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A2ADF-AB0D-4B34-BD31-17CCD8965C13}"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230A8D-8A17-4F9E-9C38-899C39CA9F59}" type="slidenum">
              <a:rPr lang="en-US" smtClean="0"/>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EDAF2CC4-AD9F-4F4B-986B-D24D98B0F740}" type="datetime1">
              <a:rPr lang="en-US" smtClean="0"/>
              <a:t>2/17/2013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57F468-387A-4030-9F90-94EB35F6A7BB}"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E0D0F553-A1A3-4824-8DAE-26233734EA71}"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4D4E9536-CDCE-4713-8BB4-81DD37702BDA}"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EB89C040-9DF9-4F60-8B00-45BD2A015E11}" type="datetime1">
              <a:rPr lang="en-US" smtClean="0"/>
              <a:t>2/17/2013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2378002F-E95D-4EA7-BBC1-98FA8C6540C5}" type="datetime1">
              <a:rPr lang="en-US" smtClean="0"/>
              <a:t>2/17/2013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84D40CDF-7C85-4F0B-88F9-CA2C63AFA014}" type="datetime1">
              <a:rPr lang="en-US" smtClean="0"/>
              <a:t>2/17/2013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598C8B06-886A-463D-B807-ED2146079A14}"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F6213BE1-7185-4040-A5C7-B5317F156763}" type="datetime1">
              <a:rPr lang="en-US" smtClean="0"/>
              <a:t>2/17/2013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36A406E2-6AAA-429A-8ED2-9A2220759502}"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80B72F8D-349B-4738-A0D7-9B6BCEB471CE}"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3C6656-D7A9-497F-9A6C-F2C6A06DB787}"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212B57-6DFD-4907-A575-4880A8039D8E}"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B989D-951C-4E59-BB87-F822B8B07B5C}"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7EE284-3871-4405-B7F0-3099F820B055}"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00B9C0-5DCE-474E-87E4-B9EB35CF52CC}"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E6A3C8-D980-4D5E-97DF-143CE6BEB227}" type="datetime1">
              <a:rPr lang="en-US" smtClean="0"/>
              <a:t>2/17/2013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89676F-6DA3-4CC0-BECD-6782EF494325}" type="datetime1">
              <a:rPr lang="en-US" smtClean="0"/>
              <a:t>2/17/2013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5BD2C-0BEE-4797-AABB-35DF22771A8A}" type="datetime1">
              <a:rPr lang="en-US" smtClean="0"/>
              <a:t>2/17/2013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A324B7-B1E0-4739-8206-C885C7A4B76C}"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801B0-5DC6-4BD3-B062-23E8A9E1C786}"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F7ADE6-50B6-42DB-ACCD-33CB76399A09}"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96FCEF-7652-49F9-BBCA-1FA7D2EE2B9C}"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C1771077-6463-4EAA-A209-7767B65EC73E}"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9CED5-4BE2-4007-AA85-ABAB0757E2BF}" type="datetime1">
              <a:rPr lang="en-US" smtClean="0"/>
              <a:t>2/17/2013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884E89-9792-4C10-BC38-35403D030BEA}"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FD4BE-2607-4642-AE27-3449D7439D0E}"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1BE981-FEA7-4322-A835-02CB245A7DBC}"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9245A0-A1CA-4AAF-BAA8-E1833F22E22A}"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87E86B-F7E8-4CDA-AB44-E9738C301F0B}" type="datetime1">
              <a:rPr lang="en-US" smtClean="0"/>
              <a:t>2/17/2013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4BD81B-0149-4F58-9831-C7A8C0C81660}" type="datetime1">
              <a:rPr lang="en-US" smtClean="0"/>
              <a:t>2/17/2013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F1773-C803-4B91-B0B7-953C92BA35BC}" type="datetime1">
              <a:rPr lang="en-US" smtClean="0"/>
              <a:t>2/17/2013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0BDCC7-DDC1-4CCB-8BE8-E19497573D7F}"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64A90-ECDB-493B-8195-4A7C5CAF20F9}"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ED6409-1EB9-4ECF-A102-ED1276A5BE37}"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25CA03-E504-4CF0-9FB6-E3E279DE24D5}" type="datetime1">
              <a:rPr lang="en-US" smtClean="0"/>
              <a:t>2/17/2013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B4FE8-5FDB-4250-B8CF-3C48CF8D6C11}"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65C110F9-C993-49CF-AE0D-0E5925C684DF}" type="slidenum">
              <a:rPr lang="en-US" smtClean="0"/>
              <a:pPr/>
              <a:t>‹#›</a:t>
            </a:fld>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81B44A-0EBA-4CD1-808E-0AFFF3670EC2}"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C12B3-F32A-4030-BBD3-92623652EE81}"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838407-5892-4FD7-B9D5-1CC48FE7DE71}"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F39B09-1031-4731-8AD5-DF0EFEB2DFE2}"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878263-DED6-40BA-ABB3-295DB9F77DD6}" type="datetime1">
              <a:rPr lang="en-US" smtClean="0"/>
              <a:t>2/17/2013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7C2BC7-AB58-412F-BABE-FE98F4411D47}" type="datetime1">
              <a:rPr lang="en-US" smtClean="0"/>
              <a:t>2/17/2013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5EDBA3-46EB-4C05-B979-6AA3A68057EE}" type="datetime1">
              <a:rPr lang="en-US" smtClean="0"/>
              <a:t>2/17/2013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A1887F-43CA-493C-AFED-F701E9DCB3B2}"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8E1EEC-012A-4FAC-9343-3AD9A7ECF5AE}"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84A87-0572-4AC3-904F-E5221F2C8B10}" type="datetime1">
              <a:rPr lang="en-US" smtClean="0"/>
              <a:t>2/17/2013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43B839-C1A3-4967-B2AA-670099FD9314}"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E7295-5017-4F2B-A2BA-083313F52E8D}"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D51A8E30-F9E4-4399-8FB6-87CC46F89637}" type="slidenum">
              <a:rPr lang="en-US" smtClean="0"/>
              <a:pPr/>
              <a:t>‹#›</a:t>
            </a:fld>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09846C2A-CBC7-4BC6-B463-2721BADE1E9B}" type="datetime1">
              <a:rPr lang="en-US" smtClean="0"/>
              <a:t>2/17/2013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AF32E98-DBA9-49D7-9FE8-08846DA0B2AA}"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C4FB4D17-B65E-4019-B9D4-CFCCE27F3574}"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63C7B3D3-CCDD-480F-8C24-507F2C7C2C76}" type="datetime1">
              <a:rPr lang="en-US" smtClean="0"/>
              <a:t>2/17/2013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2B2401D0-463A-43EB-8EB3-5B8712CCF8DF}" type="datetime1">
              <a:rPr lang="en-US" smtClean="0"/>
              <a:t>2/17/2013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BC9BF2F4-1BB3-4963-851B-0E5AB9E60DDC}" type="datetime1">
              <a:rPr lang="en-US" smtClean="0"/>
              <a:t>2/17/2013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BB66D1C7-6E90-4EBC-870E-32CBA2CF24CA}"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890B2DBF-D68A-473C-9167-7607A94B1E86}" type="datetime1">
              <a:rPr lang="en-US" smtClean="0"/>
              <a:t>2/17/2013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A381D-8F4C-40EF-9346-7F6FF7C7DF31}"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3DD00A2-32FA-4374-89E8-09E6C7466D55}"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845BBF4E-12ED-4243-ABE1-B25CC7E2E3E8}"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A1B91D7B-752B-4D19-9918-8B047D748D06}" type="datetime1">
              <a:rPr lang="en-US" smtClean="0"/>
              <a:t>2/17/2013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A62BF6FD-EBC2-489E-B22A-AC04B2179EE1}"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51B10462-F906-4902-9FF3-A648236B8BC1}"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B2407D76-9FC3-41F5-9695-85D16E7D927B}" type="datetime1">
              <a:rPr lang="en-US" smtClean="0"/>
              <a:t>2/17/2013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CC0CF365-A11B-44DD-882C-1A4807E019FF}" type="datetime1">
              <a:rPr lang="en-US" smtClean="0"/>
              <a:t>2/17/2013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1257085C-46D3-40C3-84A2-DAC867D65089}" type="datetime1">
              <a:rPr lang="en-US" smtClean="0"/>
              <a:t>2/17/2013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2B674FDF-EA2D-4EE5-AF2B-679B3917E7BF}"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B65CF6C0-48C9-47A8-A8B2-1D3FB80E6A97}" type="datetime1">
              <a:rPr lang="en-US" smtClean="0"/>
              <a:t>2/17/2013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7A976F-BF1A-4B45-B6D9-AC112FA06A35}"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71CFAC15-A80E-4D55-8683-F4A50273711F}"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74C293EE-5496-410E-A58D-90E13F9D81DA}"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FED3287D-E310-45CB-8BA4-85D2C57F251D}" type="datetime1">
              <a:rPr lang="en-US" smtClean="0"/>
              <a:t>2/17/2013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2829E0F-920C-4843-9EB8-D96D153759D7}"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ECF220E2-DB29-45BB-8ABF-58E2643988B6}"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DDF97892-5BC4-451B-8179-393FC496928D}" type="datetime1">
              <a:rPr lang="en-US" smtClean="0"/>
              <a:t>2/17/2013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E60566FD-FA50-4BD2-8956-A4F75F3B7489}" type="datetime1">
              <a:rPr lang="en-US" smtClean="0"/>
              <a:t>2/17/2013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36C012DA-08ED-455A-A232-8A3082136CF4}" type="datetime1">
              <a:rPr lang="en-US" smtClean="0"/>
              <a:t>2/17/2013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2C16980E-A640-4ADC-9C78-88C2F923E99E}"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C9ECD254-0194-47C3-80C7-4FB57FB93D73}" type="datetime1">
              <a:rPr lang="en-US" smtClean="0"/>
              <a:t>2/17/2013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DCE5068-A79B-44FD-B17F-30D608253DC6}"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AC4059-9E28-4B19-B858-BC34BA63FE23}"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052A2DF2-6CD7-48D2-897E-CD3178A0D353}"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7385774B-FF96-4F96-9B38-72D4611EF65F}"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7BF4C8F9-87F2-438B-9239-B5374217BAFB}" type="datetime1">
              <a:rPr lang="en-US" smtClean="0"/>
              <a:t>2/17/2013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15544332-2BE5-486A-ADA4-2AF1EB4ACD8F}"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A5B6C592-00E9-4751-9F4B-85213CFFAC63}"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1D48CAEC-FBD8-4A7F-8AE8-C4E3383B6CA0}" type="datetime1">
              <a:rPr lang="en-US" smtClean="0"/>
              <a:t>2/17/2013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824CC738-6370-442B-8BB5-5DB7238C4D28}" type="datetime1">
              <a:rPr lang="en-US" smtClean="0"/>
              <a:t>2/17/2013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D26E4A4A-FCDD-42CE-BEEF-BBFB52EDB5D7}" type="datetime1">
              <a:rPr lang="en-US" smtClean="0"/>
              <a:t>2/17/2013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3CE16F73-E6CB-4747-B56E-38CA172518BC}"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B5C83253-9E18-4A1D-A354-62C559E604A2}" type="datetime1">
              <a:rPr lang="en-US" smtClean="0"/>
              <a:t>2/17/2013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8C80C-28FC-4618-9BFB-868F6CE8C3B1}"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191EA6C6-AB75-430D-BF0D-55DD73A55944}" type="slidenum">
              <a:rPr lang="en-US" smtClean="0"/>
              <a:pPr/>
              <a:t>‹#›</a:t>
            </a:fld>
            <a:endParaRPr lang="en-US"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B15D3972-C303-4B65-9209-5789AE590119}"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AA8CB320-C11F-4D35-BE2A-1669D4F6B462}"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AA7C03F3-C520-4207-B3EF-55425229B8F6}" type="datetime1">
              <a:rPr lang="en-US" smtClean="0"/>
              <a:t>2/17/2013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C64A61B-8E8B-4BD3-A7F0-1BC73D68D968}"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C3C431CA-EB7B-4788-A9E3-01102ACFB7A7}"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34454B0F-20DB-4A0F-9781-7E176E7BEEC3}" type="datetime1">
              <a:rPr lang="en-US" smtClean="0"/>
              <a:t>2/17/2013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201C1626-9EA7-485D-A3B8-546A2005B9EC}" type="datetime1">
              <a:rPr lang="en-US" smtClean="0"/>
              <a:t>2/17/2013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A3B0AE52-AFC7-4ED8-B297-03B73D228437}" type="datetime1">
              <a:rPr lang="en-US" smtClean="0"/>
              <a:t>2/17/2013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C2AD6713-27BD-4AB7-833C-97F6A879D1CD}"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198D4DFB-009D-4813-8F5E-5DA2B06FBC4F}" type="datetime1">
              <a:rPr lang="en-US" smtClean="0"/>
              <a:t>2/17/2013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F9D20F67-F317-4C87-ADD7-C31CAB328EE4}"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5CA8E5B3-E0EE-48EF-A939-FC6D8016D863}"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7DAB221F-6E64-4043-94CA-0E6454A0B508}"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A32CC7BE-0342-483B-8ECE-B550DA571B04}" type="datetime1">
              <a:rPr lang="en-US" smtClean="0"/>
              <a:t>2/17/2013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402D5381-5834-4D2E-A67B-B55BEB98BD1C}"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B11415E2-3D9F-4D1A-A17A-A4C28DF2B574}"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D55CB5C4-74B6-4166-A0C0-CBB5386F4179}" type="datetime1">
              <a:rPr lang="en-US" smtClean="0"/>
              <a:t>2/17/2013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B2F16350-4157-47A0-BE1B-C5F650D54E87}" type="datetime1">
              <a:rPr lang="en-US" smtClean="0"/>
              <a:t>2/17/2013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EB26ADA4-4C1E-4F57-88F7-6A723CDCFD13}" type="datetime1">
              <a:rPr lang="en-US" smtClean="0"/>
              <a:t>2/17/2013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25614556-0055-40D1-BD86-3EDF3B99E387}"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EEA6541B-090A-4672-A852-03EB240D9D28}" type="datetime1">
              <a:rPr lang="en-US" smtClean="0"/>
              <a:t>2/17/2013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F78728A8-EE05-453F-A3A1-3E8EB7FCB006}" type="datetime1">
              <a:rPr lang="en-US" smtClean="0"/>
              <a:t>2/17/2013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1A7E4DF6-7A73-48D4-9F03-5341E3F2AAF8}"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48BB355-CFB9-4987-A074-84BC7EE2820B}"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2A8B7A-E0B4-4054-AB07-D5FD9D12C592}"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E08DF3-314F-4EAB-9562-2720FFF3BE4F}"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2119C-AF41-4A78-B79E-544F1D3636CE}"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CA281-30C8-48FD-BDDB-F608704667C0}"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072A6C-866E-43BD-B7F2-58A4F53C2803}" type="datetime1">
              <a:rPr lang="en-US" smtClean="0"/>
              <a:t>2/17/2013</a:t>
            </a:fld>
            <a:endParaRPr lang="en-US" dirty="0"/>
          </a:p>
        </p:txBody>
      </p:sp>
      <p:sp>
        <p:nvSpPr>
          <p:cNvPr id="8" name="Footer Placeholder 7"/>
          <p:cNvSpPr>
            <a:spLocks noGrp="1"/>
          </p:cNvSpPr>
          <p:nvPr>
            <p:ph type="ftr" sz="quarter" idx="11"/>
          </p:nvPr>
        </p:nvSpPr>
        <p:spPr/>
        <p:txBody>
          <a:bodyPr/>
          <a:lstStyle/>
          <a:p>
            <a:r>
              <a:rPr lang="en-US" smtClean="0"/>
              <a:t>Copyright ©2013 by Elsevier Inc. All rights reserved</a:t>
            </a:r>
            <a:endParaRPr lang="en-US" dirty="0"/>
          </a:p>
        </p:txBody>
      </p:sp>
      <p:sp>
        <p:nvSpPr>
          <p:cNvPr id="9" name="Slide Number Placeholder 8"/>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67CBB9-106A-4B51-95E8-998102390D0B}" type="datetime1">
              <a:rPr lang="en-US" smtClean="0"/>
              <a:t>2/17/2013</a:t>
            </a:fld>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5" name="Slide Number Placeholder 4"/>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71453-1B70-4CEB-90DB-4F8526FB4047}" type="datetime1">
              <a:rPr lang="en-US" smtClean="0"/>
              <a:t>2/17/2013</a:t>
            </a:fld>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
        <p:nvSpPr>
          <p:cNvPr id="4" name="Slide Number Placeholder 3"/>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05F90B-7D7F-4ADF-9C6F-34ADF5A6F77C}"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F291447F-3546-4DE1-AA42-935BD8CEE5DB}" type="datetime1">
              <a:rPr lang="en-US" smtClean="0"/>
              <a:t>2/17/2013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BD880-4E5F-4E89-A652-516E075929A5}" type="datetime1">
              <a:rPr lang="en-US" smtClean="0"/>
              <a:t>2/17/2013</a:t>
            </a:fld>
            <a:endParaRPr lang="en-US" dirty="0"/>
          </a:p>
        </p:txBody>
      </p:sp>
      <p:sp>
        <p:nvSpPr>
          <p:cNvPr id="6" name="Footer Placeholder 5"/>
          <p:cNvSpPr>
            <a:spLocks noGrp="1"/>
          </p:cNvSpPr>
          <p:nvPr>
            <p:ph type="ftr" sz="quarter" idx="11"/>
          </p:nvPr>
        </p:nvSpPr>
        <p:spPr/>
        <p:txBody>
          <a:bodyPr/>
          <a:lstStyle/>
          <a:p>
            <a:r>
              <a:rPr lang="en-US" smtClean="0"/>
              <a:t>Copyright ©2013 by Elsevier Inc. All rights reserved</a:t>
            </a:r>
            <a:endParaRPr lang="en-US" dirty="0"/>
          </a:p>
        </p:txBody>
      </p:sp>
      <p:sp>
        <p:nvSpPr>
          <p:cNvPr id="7" name="Slide Number Placeholder 6"/>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1F958-BBD1-4CDE-B010-EB21FC7EF5A8}"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1B242-5D58-4101-AC45-74FB63F51CC1}" type="datetime1">
              <a:rPr lang="en-US" smtClean="0"/>
              <a:t>2/17/2013</a:t>
            </a:fld>
            <a:endParaRPr lang="en-US"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
        <p:nvSpPr>
          <p:cNvPr id="6" name="Slide Number Placeholder 5"/>
          <p:cNvSpPr>
            <a:spLocks noGrp="1"/>
          </p:cNvSpPr>
          <p:nvPr>
            <p:ph type="sldNum" sz="quarter" idx="12"/>
          </p:nvPr>
        </p:nvSpPr>
        <p:spPr/>
        <p:txBody>
          <a:bodyPr/>
          <a:lstStyle/>
          <a:p>
            <a:fld id="{A234BC0D-989A-484B-A0D2-905CCD2F845B}"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1">
                    <a:lumMod val="75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4" name="Date Placeholder 29"/>
          <p:cNvSpPr>
            <a:spLocks noGrp="1"/>
          </p:cNvSpPr>
          <p:nvPr>
            <p:ph type="dt" sz="half" idx="10"/>
          </p:nvPr>
        </p:nvSpPr>
        <p:spPr/>
        <p:txBody>
          <a:bodyPr/>
          <a:lstStyle>
            <a:lvl1pPr>
              <a:defRPr/>
            </a:lvl1pPr>
          </a:lstStyle>
          <a:p>
            <a:pPr>
              <a:defRPr/>
            </a:pPr>
            <a:fld id="{B2096DDF-2F8B-45BF-B905-AB78C6034200}" type="datetime1">
              <a:rPr lang="en-US" smtClean="0"/>
              <a:t>2/17/2013</a:t>
            </a:fld>
            <a:endParaRPr lang="en-US" dirty="0"/>
          </a:p>
        </p:txBody>
      </p:sp>
      <p:sp>
        <p:nvSpPr>
          <p:cNvPr id="5" name="Footer Placeholder 18"/>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6" name="Slide Number Placeholder 26"/>
          <p:cNvSpPr>
            <a:spLocks noGrp="1"/>
          </p:cNvSpPr>
          <p:nvPr>
            <p:ph type="sldNum" sz="quarter" idx="12"/>
          </p:nvPr>
        </p:nvSpPr>
        <p:spPr/>
        <p:txBody>
          <a:bodyPr/>
          <a:lstStyle>
            <a:lvl1pPr>
              <a:defRPr/>
            </a:lvl1pPr>
          </a:lstStyle>
          <a:p>
            <a:pPr>
              <a:defRPr/>
            </a:pPr>
            <a:fld id="{72731733-0EA7-4330-969B-66FB51BF6D65}"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 preserve="1">
  <p:cSld name="Paramedic Textbook">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92B6CC53-1661-462B-8AEF-139853F7DBFA}"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DB43B5A-F98B-4FE6-B55F-78A4326A4372}"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52CB5435-03DD-4675-A1C1-002C87BE2D75}"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638B11C1-2BE0-45D0-AA87-1AD923E2E561}"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8" name="Group 14"/>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0"/>
          </p:nvPr>
        </p:nvSpPr>
        <p:spPr/>
        <p:txBody>
          <a:bodyPr/>
          <a:lstStyle>
            <a:lvl1pPr>
              <a:defRPr/>
            </a:lvl1pPr>
          </a:lstStyle>
          <a:p>
            <a:pPr>
              <a:defRPr/>
            </a:pPr>
            <a:fld id="{3962B837-61EA-40CD-8FA1-F6A08FE4CD0D}" type="datetime1">
              <a:rPr lang="en-US" smtClean="0"/>
              <a:t>2/17/2013</a:t>
            </a:fld>
            <a:endParaRPr lang="en-US" dirty="0"/>
          </a:p>
        </p:txBody>
      </p:sp>
      <p:sp>
        <p:nvSpPr>
          <p:cNvPr id="12" name="Footer Placeholder 7"/>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8"/>
          <p:cNvSpPr>
            <a:spLocks noGrp="1"/>
          </p:cNvSpPr>
          <p:nvPr>
            <p:ph type="sldNum" sz="quarter" idx="12"/>
          </p:nvPr>
        </p:nvSpPr>
        <p:spPr/>
        <p:txBody>
          <a:bodyPr/>
          <a:lstStyle>
            <a:lvl1pPr>
              <a:defRPr/>
            </a:lvl1pPr>
          </a:lstStyle>
          <a:p>
            <a:pPr>
              <a:defRPr/>
            </a:pPr>
            <a:fld id="{18BDC73A-6D7D-4C43-BE61-BDBA918D15A3}"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4" name="Group 14"/>
          <p:cNvGrpSpPr>
            <a:grpSpLocks/>
          </p:cNvGrpSpPr>
          <p:nvPr userDrawn="1"/>
        </p:nvGrpSpPr>
        <p:grpSpPr bwMode="auto">
          <a:xfrm>
            <a:off x="0" y="217488"/>
            <a:ext cx="9180513" cy="649287"/>
            <a:chOff x="-19045" y="216550"/>
            <a:chExt cx="9180548" cy="649224"/>
          </a:xfrm>
        </p:grpSpPr>
        <p:sp>
          <p:nvSpPr>
            <p:cNvPr id="5" name="Freeform 4"/>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92E6CC46-413D-4413-916A-A06FAAB956BA}" type="datetime1">
              <a:rPr lang="en-US" smtClean="0"/>
              <a:t>2/17/2013</a:t>
            </a:fld>
            <a:endParaRPr lang="en-US" dirty="0"/>
          </a:p>
        </p:txBody>
      </p:sp>
      <p:sp>
        <p:nvSpPr>
          <p:cNvPr id="8" name="Footer Placeholder 3"/>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9" name="Slide Number Placeholder 4"/>
          <p:cNvSpPr>
            <a:spLocks noGrp="1"/>
          </p:cNvSpPr>
          <p:nvPr>
            <p:ph type="sldNum" sz="quarter" idx="12"/>
          </p:nvPr>
        </p:nvSpPr>
        <p:spPr/>
        <p:txBody>
          <a:bodyPr/>
          <a:lstStyle>
            <a:lvl1pPr>
              <a:defRPr/>
            </a:lvl1pPr>
          </a:lstStyle>
          <a:p>
            <a:pPr>
              <a:defRPr/>
            </a:pPr>
            <a:fld id="{FAD61D0A-3396-4CF8-B984-428906744312}"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A66AC71A-34F9-46D8-9EE2-B119D238C0A6}" type="datetime1">
              <a:rPr lang="en-US" smtClean="0"/>
              <a:t>2/17/2013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89E2449E-1275-4EDF-97A4-E27149F4C5D2}"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3" name="Group 14"/>
          <p:cNvGrpSpPr>
            <a:grpSpLocks/>
          </p:cNvGrpSpPr>
          <p:nvPr userDrawn="1"/>
        </p:nvGrpSpPr>
        <p:grpSpPr bwMode="auto">
          <a:xfrm>
            <a:off x="0" y="217488"/>
            <a:ext cx="9180513" cy="649287"/>
            <a:chOff x="-19045" y="216550"/>
            <a:chExt cx="9180548" cy="649224"/>
          </a:xfrm>
        </p:grpSpPr>
        <p:sp>
          <p:nvSpPr>
            <p:cNvPr id="4" name="Freeform 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5" name="Freeform 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6" name="Date Placeholder 1"/>
          <p:cNvSpPr>
            <a:spLocks noGrp="1"/>
          </p:cNvSpPr>
          <p:nvPr>
            <p:ph type="dt" sz="half" idx="10"/>
          </p:nvPr>
        </p:nvSpPr>
        <p:spPr/>
        <p:txBody>
          <a:bodyPr/>
          <a:lstStyle>
            <a:lvl1pPr>
              <a:defRPr/>
            </a:lvl1pPr>
          </a:lstStyle>
          <a:p>
            <a:pPr>
              <a:defRPr/>
            </a:pPr>
            <a:fld id="{84190CC4-EDD3-4825-A368-5630CE0924CE}" type="datetime1">
              <a:rPr lang="en-US" smtClean="0"/>
              <a:t>2/17/2013</a:t>
            </a:fld>
            <a:endParaRPr lang="en-US" dirty="0"/>
          </a:p>
        </p:txBody>
      </p:sp>
      <p:sp>
        <p:nvSpPr>
          <p:cNvPr id="7" name="Footer Placeholder 2"/>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8" name="Slide Number Placeholder 3"/>
          <p:cNvSpPr>
            <a:spLocks noGrp="1"/>
          </p:cNvSpPr>
          <p:nvPr>
            <p:ph type="sldNum" sz="quarter" idx="12"/>
          </p:nvPr>
        </p:nvSpPr>
        <p:spPr/>
        <p:txBody>
          <a:bodyPr/>
          <a:lstStyle>
            <a:lvl1pPr>
              <a:defRPr/>
            </a:lvl1pPr>
          </a:lstStyle>
          <a:p>
            <a:pPr>
              <a:defRPr/>
            </a:pPr>
            <a:fld id="{29F425F9-BDCF-49F2-AFF4-641F25B01362}"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539974FC-70B1-40AA-A246-EF78E0824868}" type="datetime1">
              <a:rPr lang="en-US" smtClean="0"/>
              <a:t>2/17/2013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2B18F5A1-5445-4D2B-8F36-A9402EA002EE}"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C79CB6B1-3B38-42FE-8528-4DBB4F71BC3E}"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63E03A37-02CF-4058-91A9-4086835CADB9}"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19330" name="Rectangle 2"/>
          <p:cNvSpPr>
            <a:spLocks noGrp="1" noChangeArrowheads="1"/>
          </p:cNvSpPr>
          <p:nvPr>
            <p:ph type="ctrTitle" sz="quarter"/>
          </p:nvPr>
        </p:nvSpPr>
        <p:spPr>
          <a:xfrm>
            <a:off x="685800" y="1143000"/>
            <a:ext cx="7772400" cy="1143000"/>
          </a:xfrm>
        </p:spPr>
        <p:txBody>
          <a:bodyPr/>
          <a:lstStyle>
            <a:lvl1pPr>
              <a:defRPr sz="3200"/>
            </a:lvl1pPr>
          </a:lstStyle>
          <a:p>
            <a:r>
              <a:rPr lang="en-GB"/>
              <a:t>Click to edit Master title style</a:t>
            </a:r>
          </a:p>
        </p:txBody>
      </p:sp>
      <p:sp>
        <p:nvSpPr>
          <p:cNvPr id="2019331" name="Rectangle 3"/>
          <p:cNvSpPr>
            <a:spLocks noGrp="1" noChangeArrowheads="1"/>
          </p:cNvSpPr>
          <p:nvPr>
            <p:ph type="subTitle" sz="quarter" idx="1"/>
          </p:nvPr>
        </p:nvSpPr>
        <p:spPr>
          <a:xfrm>
            <a:off x="1371600" y="2819400"/>
            <a:ext cx="6400800" cy="1752600"/>
          </a:xfrm>
          <a:ln w="9525">
            <a:headEnd/>
            <a:tailEnd/>
          </a:ln>
        </p:spPr>
        <p:txBody>
          <a:bodyPr lIns="92075" tIns="46038" rIns="92075" bIns="46038"/>
          <a:lstStyle>
            <a:lvl1pPr marL="0" indent="0" algn="ctr">
              <a:buFont typeface="Wingdings 2" pitchFamily="18" charset="2"/>
              <a:buNone/>
              <a:defRPr/>
            </a:lvl1pPr>
          </a:lstStyle>
          <a:p>
            <a:r>
              <a:rPr lang="en-GB"/>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65263"/>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65263"/>
            <a:ext cx="38100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6" name="Group 14"/>
          <p:cNvGrpSpPr>
            <a:grpSpLocks/>
          </p:cNvGrpSpPr>
          <p:nvPr userDrawn="1"/>
        </p:nvGrpSpPr>
        <p:grpSpPr bwMode="auto">
          <a:xfrm>
            <a:off x="0" y="217488"/>
            <a:ext cx="9180513" cy="649287"/>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FBA36924-D461-445B-BEC1-41D707CE5831}" type="datetime1">
              <a:rPr lang="en-US" smtClean="0"/>
              <a:t>2/17/2013</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1" name="Slide Number Placeholder 6"/>
          <p:cNvSpPr>
            <a:spLocks noGrp="1"/>
          </p:cNvSpPr>
          <p:nvPr>
            <p:ph type="sldNum" sz="quarter" idx="12"/>
          </p:nvPr>
        </p:nvSpPr>
        <p:spPr/>
        <p:txBody>
          <a:bodyPr/>
          <a:lstStyle>
            <a:lvl1pPr>
              <a:defRPr/>
            </a:lvl1pPr>
          </a:lstStyle>
          <a:p>
            <a:pPr>
              <a:defRPr/>
            </a:pPr>
            <a:fld id="{EA5093DD-5B28-47A2-8279-20DEB4F8126A}"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691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691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23426" name="Rectangle 2"/>
          <p:cNvSpPr>
            <a:spLocks noGrp="1" noChangeArrowheads="1"/>
          </p:cNvSpPr>
          <p:nvPr>
            <p:ph type="ctrTitle"/>
          </p:nvPr>
        </p:nvSpPr>
        <p:spPr>
          <a:xfrm>
            <a:off x="685800" y="990600"/>
            <a:ext cx="7772400" cy="990600"/>
          </a:xfrm>
          <a:solidFill>
            <a:srgbClr val="000099"/>
          </a:solidFill>
        </p:spPr>
        <p:txBody>
          <a:bodyPr/>
          <a:lstStyle>
            <a:lvl1pPr>
              <a:defRPr>
                <a:solidFill>
                  <a:schemeClr val="tx2"/>
                </a:solidFill>
              </a:defRPr>
            </a:lvl1pPr>
          </a:lstStyle>
          <a:p>
            <a:r>
              <a:rPr lang="en-US"/>
              <a:t>Click to edit Master title style</a:t>
            </a:r>
          </a:p>
        </p:txBody>
      </p:sp>
      <p:sp>
        <p:nvSpPr>
          <p:cNvPr id="2023427" name="Rectangle 3" descr="Purple mesh"/>
          <p:cNvSpPr>
            <a:spLocks noGrp="1" noChangeArrowheads="1"/>
          </p:cNvSpPr>
          <p:nvPr>
            <p:ph type="subTitle" idx="1"/>
          </p:nvPr>
        </p:nvSpPr>
        <p:spPr>
          <a:xfrm>
            <a:off x="685800" y="2057400"/>
            <a:ext cx="7769225" cy="3124200"/>
          </a:xfrm>
          <a:blipFill dpi="0" rotWithShape="0">
            <a:blip r:embed="rId2" cstate="print">
              <a:alphaModFix amt="32000"/>
            </a:blip>
            <a:srcRect/>
            <a:tile tx="0" ty="0" sx="100000" sy="100000" flip="none" algn="tl"/>
          </a:blipFill>
          <a:ln>
            <a:solidFill>
              <a:srgbClr val="FF15C2"/>
            </a:solidFill>
          </a:ln>
        </p:spPr>
        <p:txBody>
          <a:bodyPr anchor="ctr" anchorCtr="1"/>
          <a:lstStyle>
            <a:lvl1pPr marL="0" indent="0" algn="ctr">
              <a:buFont typeface="Wingdings 2" pitchFamily="18" charset="2"/>
              <a:buNone/>
              <a:defRPr sz="4000" b="1" i="1"/>
            </a:lvl1pPr>
          </a:lstStyle>
          <a:p>
            <a:r>
              <a:rPr lang="en-US"/>
              <a:t>Click to edit Master subtitle style</a:t>
            </a:r>
          </a:p>
        </p:txBody>
      </p:sp>
      <p:sp>
        <p:nvSpPr>
          <p:cNvPr id="4" name="Rectangle 4"/>
          <p:cNvSpPr>
            <a:spLocks noGrp="1" noChangeArrowheads="1"/>
          </p:cNvSpPr>
          <p:nvPr>
            <p:ph type="ftr" sz="quarter" idx="10"/>
          </p:nvPr>
        </p:nvSpPr>
        <p:spPr bwMode="auto">
          <a:xfrm>
            <a:off x="2057400" y="6477000"/>
            <a:ext cx="5410200" cy="277813"/>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0" hangingPunct="0">
              <a:defRPr sz="1000">
                <a:latin typeface="+mj-lt"/>
                <a:cs typeface="+mn-cs"/>
              </a:defRPr>
            </a:lvl1pPr>
          </a:lstStyle>
          <a:p>
            <a:pPr>
              <a:defRPr/>
            </a:pPr>
            <a:r>
              <a:rPr lang="en-US" smtClean="0"/>
              <a:t>Copyright ©2013 by Elsevier Inc. All rights reserved</a:t>
            </a:r>
            <a:endParaRPr lang="en-US" dirty="0"/>
          </a:p>
        </p:txBody>
      </p:sp>
      <p:sp>
        <p:nvSpPr>
          <p:cNvPr id="5" name="Rectangle 5"/>
          <p:cNvSpPr>
            <a:spLocks noGrp="1" noChangeArrowheads="1"/>
          </p:cNvSpPr>
          <p:nvPr>
            <p:ph type="sldNum" sz="quarter" idx="11"/>
          </p:nvPr>
        </p:nvSpPr>
        <p:spPr/>
        <p:txBody>
          <a:bodyPr/>
          <a:lstStyle>
            <a:lvl1pPr>
              <a:defRPr/>
            </a:lvl1pPr>
          </a:lstStyle>
          <a:p>
            <a:pPr>
              <a:defRPr/>
            </a:pPr>
            <a:fld id="{2E84B06E-7C61-4B3F-832C-988A8E0C3EBE}" type="slidenum">
              <a:rPr lang="en-US"/>
              <a:pPr>
                <a:defRPr/>
              </a:pPr>
              <a:t>‹#›</a:t>
            </a:fld>
            <a:r>
              <a:rPr lang="en-US" dirty="0"/>
              <a:t> of 23</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64D8F32-3F19-44F5-8DE9-41BCEC6A04D9}" type="slidenum">
              <a:rPr lang="en-US"/>
              <a:pPr>
                <a:defRPr/>
              </a:pPr>
              <a:t>‹#›</a:t>
            </a:fld>
            <a:r>
              <a:rPr lang="en-US" dirty="0"/>
              <a:t> of 23</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9942B17E-D8B7-477A-B295-E6A402E85C3B}" type="slidenum">
              <a:rPr lang="en-US"/>
              <a:pPr>
                <a:defRPr/>
              </a:pPr>
              <a:t>‹#›</a:t>
            </a:fld>
            <a:r>
              <a:rPr lang="en-US" dirty="0"/>
              <a:t> of 23</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0BDBDDA-E7C3-4E12-9B2B-0476639EEAF8}" type="slidenum">
              <a:rPr lang="en-US"/>
              <a:pPr>
                <a:defRPr/>
              </a:pPr>
              <a:t>‹#›</a:t>
            </a:fld>
            <a:r>
              <a:rPr lang="en-US" dirty="0"/>
              <a:t> of 23</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6DAB506D-0664-4269-8127-9E2396CAC18F}" type="slidenum">
              <a:rPr lang="en-US"/>
              <a:pPr>
                <a:defRPr/>
              </a:pPr>
              <a:t>‹#›</a:t>
            </a:fld>
            <a:r>
              <a:rPr lang="en-US" dirty="0"/>
              <a:t> of 23</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31830AB5-CA39-40E8-B8D7-FB1D60E085B4}" type="slidenum">
              <a:rPr lang="en-US"/>
              <a:pPr>
                <a:defRPr/>
              </a:pPr>
              <a:t>‹#›</a:t>
            </a:fld>
            <a:r>
              <a:rPr lang="en-US" dirty="0"/>
              <a:t> of 23</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sp>
        <p:nvSpPr>
          <p:cNvPr id="6" name="Snip and Round Single Corner Rectangle 5"/>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Triangle 6"/>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 name="Group 12"/>
          <p:cNvGrpSpPr>
            <a:grpSpLocks/>
          </p:cNvGrpSpPr>
          <p:nvPr userDrawn="1"/>
        </p:nvGrpSpPr>
        <p:grpSpPr bwMode="auto">
          <a:xfrm>
            <a:off x="0" y="217488"/>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1" name="Date Placeholder 4"/>
          <p:cNvSpPr>
            <a:spLocks noGrp="1"/>
          </p:cNvSpPr>
          <p:nvPr>
            <p:ph type="dt" sz="half" idx="10"/>
          </p:nvPr>
        </p:nvSpPr>
        <p:spPr/>
        <p:txBody>
          <a:bodyPr/>
          <a:lstStyle>
            <a:lvl1pPr>
              <a:defRPr/>
            </a:lvl1pPr>
          </a:lstStyle>
          <a:p>
            <a:pPr>
              <a:defRPr/>
            </a:pPr>
            <a:fld id="{8CE44335-3934-4389-A950-06A075F5D551}" type="datetime1">
              <a:rPr lang="en-US" smtClean="0"/>
              <a:t>2/17/2013</a:t>
            </a:fld>
            <a:endParaRPr lang="en-US" dirty="0"/>
          </a:p>
        </p:txBody>
      </p:sp>
      <p:sp>
        <p:nvSpPr>
          <p:cNvPr id="12" name="Footer Placeholder 5"/>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3" name="Slide Number Placeholder 6"/>
          <p:cNvSpPr>
            <a:spLocks noGrp="1"/>
          </p:cNvSpPr>
          <p:nvPr>
            <p:ph type="sldNum" sz="quarter" idx="12"/>
          </p:nvPr>
        </p:nvSpPr>
        <p:spPr>
          <a:xfrm>
            <a:off x="8077200" y="6356350"/>
            <a:ext cx="609600" cy="365125"/>
          </a:xfrm>
        </p:spPr>
        <p:txBody>
          <a:bodyPr/>
          <a:lstStyle>
            <a:lvl1pPr>
              <a:defRPr/>
            </a:lvl1pPr>
          </a:lstStyle>
          <a:p>
            <a:pPr>
              <a:defRPr/>
            </a:pPr>
            <a:fld id="{A334706E-F9C0-4B47-90FA-719445D9E0DE}"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11B6B34-2F42-438A-AB8F-EE987AF17F85}" type="slidenum">
              <a:rPr lang="en-US"/>
              <a:pPr>
                <a:defRPr/>
              </a:pPr>
              <a:t>‹#›</a:t>
            </a:fld>
            <a:r>
              <a:rPr lang="en-US" dirty="0"/>
              <a:t> of 23</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2674805-5344-4E5C-A125-5682680581C5}" type="slidenum">
              <a:rPr lang="en-US"/>
              <a:pPr>
                <a:defRPr/>
              </a:pPr>
              <a:t>‹#›</a:t>
            </a:fld>
            <a:r>
              <a:rPr lang="en-US" dirty="0"/>
              <a:t> of 23</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FB23F39-5983-423E-8044-AE51D0830F94}" type="slidenum">
              <a:rPr lang="en-US"/>
              <a:pPr>
                <a:defRPr/>
              </a:pPr>
              <a:t>‹#›</a:t>
            </a:fld>
            <a:r>
              <a:rPr lang="en-US" dirty="0"/>
              <a:t> of 23</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02AF6BF-B2EF-4DEC-9F18-DED23CBCF294}" type="slidenum">
              <a:rPr lang="en-US"/>
              <a:pPr>
                <a:defRPr/>
              </a:pPr>
              <a:t>‹#›</a:t>
            </a:fld>
            <a:r>
              <a:rPr lang="en-US" dirty="0"/>
              <a:t> of 23</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B2A97D0-C87F-4734-8561-ECBD58A951D6}" type="slidenum">
              <a:rPr lang="en-US"/>
              <a:pPr>
                <a:defRPr/>
              </a:pPr>
              <a:t>‹#›</a:t>
            </a:fld>
            <a:r>
              <a:rPr lang="en-US" dirty="0"/>
              <a:t> of 23</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25474" name="Rectangle 2" descr="Purple mesh"/>
          <p:cNvSpPr>
            <a:spLocks noGrp="1" noChangeArrowheads="1"/>
          </p:cNvSpPr>
          <p:nvPr>
            <p:ph type="ctrTitle"/>
          </p:nvPr>
        </p:nvSpPr>
        <p:spPr bwMode="auto">
          <a:xfrm>
            <a:off x="381000" y="609600"/>
            <a:ext cx="8382000" cy="4267200"/>
          </a:xfrm>
          <a:prstGeom prst="rect">
            <a:avLst/>
          </a:prstGeom>
          <a:blipFill dpi="0" rotWithShape="1">
            <a:blip r:embed="rId2" cstate="print">
              <a:alphaModFix amt="32000"/>
            </a:blip>
            <a:srcRect/>
            <a:tile tx="0" ty="0" sx="100000" sy="100000" flip="none" algn="tl"/>
          </a:blipFill>
          <a:ln w="12700">
            <a:solidFill>
              <a:srgbClr val="00FF00"/>
            </a:solidFill>
            <a:miter lim="800000"/>
            <a:headEnd/>
            <a:tailEnd/>
          </a:ln>
        </p:spPr>
        <p:txBody>
          <a:bodyPr vert="horz" wrap="square" lIns="92075" tIns="46038" rIns="92075" bIns="46038" numCol="1" anchor="ctr" anchorCtr="0" compatLnSpc="1">
            <a:prstTxWarp prst="textNoShape">
              <a:avLst/>
            </a:prstTxWarp>
          </a:bodyPr>
          <a:lstStyle>
            <a:lvl1pPr>
              <a:defRPr b="1" i="1">
                <a:solidFill>
                  <a:schemeClr val="tx2"/>
                </a:solidFill>
              </a:defRPr>
            </a:lvl1pPr>
          </a:lstStyle>
          <a:p>
            <a:r>
              <a:rPr lang="en-US"/>
              <a:t>Welcome to</a:t>
            </a:r>
            <a:br>
              <a:rPr lang="en-US"/>
            </a:br>
            <a:r>
              <a:rPr lang="en-US"/>
              <a:t>Wong and Perry</a:t>
            </a:r>
            <a:br>
              <a:rPr lang="en-US"/>
            </a:br>
            <a:r>
              <a:rPr lang="en-US"/>
              <a:t>Maternal Child Nursing Care, 3/e</a:t>
            </a:r>
            <a:br>
              <a:rPr lang="en-US"/>
            </a:br>
            <a:r>
              <a:rPr lang="en-US"/>
              <a:t/>
            </a:r>
            <a:br>
              <a:rPr lang="en-US"/>
            </a:br>
            <a:r>
              <a:rPr lang="en-US"/>
              <a:t>Chapter XX</a:t>
            </a:r>
            <a:br>
              <a:rPr lang="en-US"/>
            </a:br>
            <a:endParaRPr lang="en-US"/>
          </a:p>
        </p:txBody>
      </p:sp>
      <p:sp>
        <p:nvSpPr>
          <p:cNvPr id="3" name="Rectangle 3"/>
          <p:cNvSpPr>
            <a:spLocks noGrp="1" noChangeArrowheads="1"/>
          </p:cNvSpPr>
          <p:nvPr>
            <p:ph type="sldNum" sz="quarter" idx="10"/>
          </p:nvPr>
        </p:nvSpPr>
        <p:spPr/>
        <p:txBody>
          <a:bodyPr/>
          <a:lstStyle>
            <a:lvl1pPr>
              <a:defRPr/>
            </a:lvl1pPr>
          </a:lstStyle>
          <a:p>
            <a:pPr>
              <a:defRPr/>
            </a:pPr>
            <a:fld id="{AEA7246A-5289-4C74-A2F6-ACA55BF612A2}" type="slidenum">
              <a:rPr lang="en-US"/>
              <a:pPr>
                <a:defRPr/>
              </a:pPr>
              <a:t>‹#›</a:t>
            </a:fld>
            <a:r>
              <a:rPr lang="en-US" dirty="0"/>
              <a:t> of 23</a:t>
            </a:r>
          </a:p>
        </p:txBody>
      </p:sp>
      <p:sp>
        <p:nvSpPr>
          <p:cNvPr id="4" name="Rectangle 4"/>
          <p:cNvSpPr>
            <a:spLocks noGrp="1" noChangeArrowheads="1"/>
          </p:cNvSpPr>
          <p:nvPr>
            <p:ph type="ftr" sz="quarter" idx="11"/>
          </p:nvPr>
        </p:nvSpPr>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E60B1355-CB94-4795-8586-8C3801366982}"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pPr>
              <a:defRPr/>
            </a:pPr>
            <a:fld id="{640331A1-6C19-4141-B9AA-2312866B2F16}"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a:ln/>
        </p:spPr>
        <p:txBody>
          <a:bodyPr/>
          <a:lstStyle>
            <a:lvl1pPr>
              <a:defRPr/>
            </a:lvl1pPr>
          </a:lstStyle>
          <a:p>
            <a:pPr>
              <a:defRPr/>
            </a:pPr>
            <a:fld id="{FE881093-B8A4-4A6D-8D5A-D7E9A6E1D757}" type="slidenum">
              <a:rPr lang="en-US"/>
              <a:pPr>
                <a:defRPr/>
              </a:pPr>
              <a:t>‹#›</a:t>
            </a:fld>
            <a:r>
              <a:rPr lang="en-US" dirty="0"/>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a:ln/>
        </p:spPr>
        <p:txBody>
          <a:bodyPr/>
          <a:lstStyle>
            <a:lvl1pPr>
              <a:defRPr/>
            </a:lvl1pPr>
          </a:lstStyle>
          <a:p>
            <a:pPr>
              <a:defRPr/>
            </a:pPr>
            <a:fld id="{ED0FDCEA-3BD7-4C8B-8552-4B1C10058DD0}" type="slidenum">
              <a:rPr lang="en-US"/>
              <a:pPr>
                <a:defRPr/>
              </a:pPr>
              <a:t>‹#›</a:t>
            </a:fld>
            <a:r>
              <a:rPr lang="en-US" dirty="0"/>
              <a:t> of 21</a:t>
            </a:r>
          </a:p>
        </p:txBody>
      </p:sp>
      <p:sp>
        <p:nvSpPr>
          <p:cNvPr id="8"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5" name="Group 14"/>
          <p:cNvGrpSpPr>
            <a:grpSpLocks/>
          </p:cNvGrpSpPr>
          <p:nvPr userDrawn="1"/>
        </p:nvGrpSpPr>
        <p:grpSpPr bwMode="auto">
          <a:xfrm>
            <a:off x="0" y="217488"/>
            <a:ext cx="9180513" cy="649287"/>
            <a:chOff x="-19045" y="216550"/>
            <a:chExt cx="9180548" cy="649224"/>
          </a:xfrm>
        </p:grpSpPr>
        <p:sp>
          <p:nvSpPr>
            <p:cNvPr id="6" name="Freeform 5"/>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F984A5C5-DC3C-4F38-AC06-C8132EC9A390}" type="datetime1">
              <a:rPr lang="en-US" smtClean="0"/>
              <a:t>2/17/2013</a:t>
            </a:fld>
            <a:endParaRPr lang="en-US" dirty="0"/>
          </a:p>
        </p:txBody>
      </p:sp>
      <p:sp>
        <p:nvSpPr>
          <p:cNvPr id="9" name="Footer Placeholder 4"/>
          <p:cNvSpPr>
            <a:spLocks noGrp="1"/>
          </p:cNvSpPr>
          <p:nvPr>
            <p:ph type="ftr" sz="quarter" idx="11"/>
          </p:nvPr>
        </p:nvSpPr>
        <p:spPr/>
        <p:txBody>
          <a:bodyPr/>
          <a:lstStyle>
            <a:lvl1pPr>
              <a:defRPr/>
            </a:lvl1pPr>
          </a:lstStyle>
          <a:p>
            <a:pPr>
              <a:defRPr/>
            </a:pPr>
            <a:r>
              <a:rPr lang="en-US" smtClean="0"/>
              <a:t>Copyright ©2013 by Elsevier Inc. All rights reserved</a:t>
            </a:r>
            <a:endParaRPr lang="en-US" dirty="0"/>
          </a:p>
        </p:txBody>
      </p:sp>
      <p:sp>
        <p:nvSpPr>
          <p:cNvPr id="10" name="Slide Number Placeholder 5"/>
          <p:cNvSpPr>
            <a:spLocks noGrp="1"/>
          </p:cNvSpPr>
          <p:nvPr>
            <p:ph type="sldNum" sz="quarter" idx="12"/>
          </p:nvPr>
        </p:nvSpPr>
        <p:spPr/>
        <p:txBody>
          <a:bodyPr/>
          <a:lstStyle>
            <a:lvl1pPr>
              <a:defRPr/>
            </a:lvl1pPr>
          </a:lstStyle>
          <a:p>
            <a:pPr>
              <a:defRPr/>
            </a:pPr>
            <a:fld id="{F5BFC05A-C285-4760-A6C0-12A3D207A209}"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a:ln/>
        </p:spPr>
        <p:txBody>
          <a:bodyPr/>
          <a:lstStyle>
            <a:lvl1pPr>
              <a:defRPr/>
            </a:lvl1pPr>
          </a:lstStyle>
          <a:p>
            <a:pPr>
              <a:defRPr/>
            </a:pPr>
            <a:fld id="{E681F0F8-AD95-4E1B-B95F-AF398ABF16C7}" type="slidenum">
              <a:rPr lang="en-US"/>
              <a:pPr>
                <a:defRPr/>
              </a:pPr>
              <a:t>‹#›</a:t>
            </a:fld>
            <a:r>
              <a:rPr lang="en-US" dirty="0"/>
              <a:t> of 21</a:t>
            </a:r>
          </a:p>
        </p:txBody>
      </p:sp>
      <p:sp>
        <p:nvSpPr>
          <p:cNvPr id="4"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9E10D2A0-CE13-4EA3-8BF3-DA512D229ECB}" type="slidenum">
              <a:rPr lang="en-US"/>
              <a:pPr>
                <a:defRPr/>
              </a:pPr>
              <a:t>‹#›</a:t>
            </a:fld>
            <a:r>
              <a:rPr lang="en-US" dirty="0"/>
              <a:t> of 21</a:t>
            </a:r>
          </a:p>
        </p:txBody>
      </p:sp>
      <p:sp>
        <p:nvSpPr>
          <p:cNvPr id="3"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7EDDB499-368B-467B-9911-BBDF44D2086F}" type="slidenum">
              <a:rPr lang="en-US"/>
              <a:pPr>
                <a:defRPr/>
              </a:pPr>
              <a:t>‹#›</a:t>
            </a:fld>
            <a:r>
              <a:rPr lang="en-US" dirty="0"/>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pPr>
              <a:defRPr/>
            </a:pPr>
            <a:fld id="{B2447B1D-56FF-4D95-AAC2-289FBEB749C1}" type="slidenum">
              <a:rPr lang="en-US"/>
              <a:pPr>
                <a:defRPr/>
              </a:pPr>
              <a:t>‹#›</a:t>
            </a:fld>
            <a:r>
              <a:rPr lang="en-US" dirty="0"/>
              <a:t> of 21</a:t>
            </a:r>
          </a:p>
        </p:txBody>
      </p:sp>
      <p:sp>
        <p:nvSpPr>
          <p:cNvPr id="6"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8C88AAFF-B19B-4D91-A0AC-B7190A0CD6C5}"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a:ln/>
        </p:spPr>
        <p:txBody>
          <a:bodyPr/>
          <a:lstStyle>
            <a:lvl1pPr>
              <a:defRPr/>
            </a:lvl1pPr>
          </a:lstStyle>
          <a:p>
            <a:pPr>
              <a:defRPr/>
            </a:pPr>
            <a:fld id="{D7B8D093-C4D0-4767-9BD1-40626CD7D73A}" type="slidenum">
              <a:rPr lang="en-US"/>
              <a:pPr>
                <a:defRPr/>
              </a:pPr>
              <a:t>‹#›</a:t>
            </a:fld>
            <a:r>
              <a:rPr lang="en-US" dirty="0"/>
              <a:t> of 21</a:t>
            </a:r>
          </a:p>
        </p:txBody>
      </p:sp>
      <p:sp>
        <p:nvSpPr>
          <p:cNvPr id="5" name="Rectangle 4"/>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27522" name="Rectangle 2" descr="Purple mesh"/>
          <p:cNvSpPr>
            <a:spLocks noGrp="1" noChangeArrowheads="1"/>
          </p:cNvSpPr>
          <p:nvPr>
            <p:ph type="ctrTitle"/>
          </p:nvPr>
        </p:nvSpPr>
        <p:spPr>
          <a:xfrm>
            <a:off x="685800" y="990600"/>
            <a:ext cx="7772400" cy="4267200"/>
          </a:xfrm>
          <a:blipFill dpi="0" rotWithShape="1">
            <a:blip r:embed="rId2" cstate="print">
              <a:alphaModFix amt="32000"/>
            </a:blip>
            <a:srcRect/>
            <a:tile tx="0" ty="0" sx="100000" sy="100000" flip="none" algn="tl"/>
          </a:blipFill>
        </p:spPr>
        <p:txBody>
          <a:bodyPr/>
          <a:lstStyle>
            <a:lvl1pPr>
              <a:defRPr/>
            </a:lvl1pPr>
          </a:lstStyle>
          <a:p>
            <a:r>
              <a:rPr lang="en-US"/>
              <a:t>Click to edit Master title style</a:t>
            </a:r>
          </a:p>
        </p:txBody>
      </p:sp>
      <p:sp>
        <p:nvSpPr>
          <p:cNvPr id="3" name="Rectangle 3"/>
          <p:cNvSpPr>
            <a:spLocks noGrp="1" noChangeArrowheads="1"/>
          </p:cNvSpPr>
          <p:nvPr>
            <p:ph type="sldNum" sz="quarter" idx="10"/>
          </p:nvPr>
        </p:nvSpPr>
        <p:spPr/>
        <p:txBody>
          <a:bodyPr/>
          <a:lstStyle>
            <a:lvl1pPr>
              <a:defRPr/>
            </a:lvl1pPr>
          </a:lstStyle>
          <a:p>
            <a:pPr>
              <a:defRPr/>
            </a:pPr>
            <a:fld id="{CB77644A-D8AC-4557-AFE7-DF8297DE7620}" type="slidenum">
              <a:rPr lang="en-US"/>
              <a:pPr>
                <a:defRPr/>
              </a:pPr>
              <a:t>‹#›</a:t>
            </a:fld>
            <a:r>
              <a:rPr lang="en-US" dirty="0"/>
              <a:t> of 21</a:t>
            </a:r>
          </a:p>
        </p:txBody>
      </p:sp>
      <p:sp>
        <p:nvSpPr>
          <p:cNvPr id="4" name="Rectangle 4"/>
          <p:cNvSpPr>
            <a:spLocks noGrp="1" noChangeArrowheads="1"/>
          </p:cNvSpPr>
          <p:nvPr>
            <p:ph type="ftr" sz="quarter" idx="11"/>
          </p:nvPr>
        </p:nvSpPr>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703DF82-4F65-407F-B526-2078FB2523DE}"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B854FE44-8677-4011-B2E9-9386B7C625FF}" type="slidenum">
              <a:rPr lang="en-US"/>
              <a:pPr>
                <a:defRPr/>
              </a:pPr>
              <a:t>‹#›</a:t>
            </a:fld>
            <a:r>
              <a:rPr lang="en-US" dirty="0"/>
              <a:t> of 23</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4188"/>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54CBD408-5B35-4EA5-92B7-1F267E67744A}" type="slidenum">
              <a:rPr lang="en-US"/>
              <a:pPr>
                <a:defRPr/>
              </a:pPr>
              <a:t>‹#›</a:t>
            </a:fld>
            <a:r>
              <a:rPr lang="en-US" dirty="0"/>
              <a:t> of 23</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by Elsevier Inc. All rights reserved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image" Target="../media/image2.png"/><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heme" Target="../theme/theme13.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4.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5.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6.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image" Target="../media/image2.png"/><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theme" Target="../theme/theme17.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image" Target="../media/image2.png"/><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theme" Target="../theme/theme18.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9.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image" Target="../media/image2.png"/><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theme" Target="../theme/theme19.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image" Target="../media/image2.png"/><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theme" Target="../theme/theme20.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2.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2.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84E7729-2CE6-4714-A2EE-702C3684CC65}"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149" r:id="rId1"/>
    <p:sldLayoutId id="2147486150" r:id="rId2"/>
    <p:sldLayoutId id="2147486151" r:id="rId3"/>
    <p:sldLayoutId id="2147486152" r:id="rId4"/>
    <p:sldLayoutId id="2147486153" r:id="rId5"/>
    <p:sldLayoutId id="2147486154" r:id="rId6"/>
    <p:sldLayoutId id="2147486155" r:id="rId7"/>
    <p:sldLayoutId id="2147486156" r:id="rId8"/>
    <p:sldLayoutId id="2147486157" r:id="rId9"/>
    <p:sldLayoutId id="2147486158"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6498" name="Rectangle 2"/>
          <p:cNvSpPr>
            <a:spLocks noGrp="1" noChangeArrowheads="1"/>
          </p:cNvSpPr>
          <p:nvPr>
            <p:ph type="title"/>
          </p:nvPr>
        </p:nvSpPr>
        <p:spPr bwMode="auto">
          <a:xfrm>
            <a:off x="685800" y="609600"/>
            <a:ext cx="7772400" cy="990600"/>
          </a:xfrm>
          <a:prstGeom prst="rect">
            <a:avLst/>
          </a:prstGeom>
          <a:solidFill>
            <a:srgbClr val="0000CC">
              <a:alpha val="50000"/>
            </a:srgbClr>
          </a:solidFill>
          <a:ln w="12700">
            <a:solidFill>
              <a:srgbClr val="00FF00"/>
            </a:solid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26499" name="Rectangle 3"/>
          <p:cNvSpPr>
            <a:spLocks noGrp="1" noChangeArrowheads="1"/>
          </p:cNvSpPr>
          <p:nvPr>
            <p:ph type="body" idx="1"/>
          </p:nvPr>
        </p:nvSpPr>
        <p:spPr bwMode="auto">
          <a:xfrm>
            <a:off x="685800" y="1754188"/>
            <a:ext cx="7772400" cy="4113212"/>
          </a:xfrm>
          <a:prstGeom prst="rect">
            <a:avLst/>
          </a:prstGeom>
          <a:solidFill>
            <a:srgbClr val="0000FF">
              <a:alpha val="50000"/>
            </a:srgbClr>
          </a:solid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26500" name="Rectangle 4"/>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Times New Roman" pitchFamily="18" charset="0"/>
                <a:cs typeface="+mn-cs"/>
              </a:defRPr>
            </a:lvl1pPr>
          </a:lstStyle>
          <a:p>
            <a:pPr>
              <a:defRPr/>
            </a:pPr>
            <a:fld id="{B4927E1A-FD9E-4B67-9554-F7270F50F7CD}" type="slidenum">
              <a:rPr lang="en-US"/>
              <a:pPr>
                <a:defRPr/>
              </a:pPr>
              <a:t>‹#›</a:t>
            </a:fld>
            <a:r>
              <a:rPr lang="en-US" dirty="0"/>
              <a:t> of 23</a:t>
            </a:r>
          </a:p>
        </p:txBody>
      </p:sp>
      <p:sp>
        <p:nvSpPr>
          <p:cNvPr id="2026501" name="Rectangle 5"/>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latin typeface="Times New Roman" pitchFamily="18" charset="0"/>
                <a:cs typeface="+mn-cs"/>
              </a:defRPr>
            </a:lvl1pPr>
          </a:lstStyle>
          <a:p>
            <a:pPr>
              <a:defRPr/>
            </a:pPr>
            <a:r>
              <a:rPr lang="en-US" smtClean="0"/>
              <a:t>Copyright ©2013 by Elsevier Inc. All rights reserved</a:t>
            </a:r>
            <a:endParaRPr lang="en-US" dirty="0"/>
          </a:p>
        </p:txBody>
      </p:sp>
    </p:spTree>
  </p:cSld>
  <p:clrMap bg1="dk2" tx1="lt1" bg2="dk1" tx2="lt2" accent1="accent1" accent2="accent2" accent3="accent3" accent4="accent4" accent5="accent5" accent6="accent6" hlink="hlink" folHlink="folHlink"/>
  <p:sldLayoutIdLst>
    <p:sldLayoutId id="2147485952" r:id="rId1"/>
    <p:sldLayoutId id="2147485939" r:id="rId2"/>
    <p:sldLayoutId id="2147485940" r:id="rId3"/>
    <p:sldLayoutId id="2147485941" r:id="rId4"/>
    <p:sldLayoutId id="2147485942" r:id="rId5"/>
    <p:sldLayoutId id="2147485943" r:id="rId6"/>
    <p:sldLayoutId id="2147485944" r:id="rId7"/>
    <p:sldLayoutId id="2147485945" r:id="rId8"/>
    <p:sldLayoutId id="2147485946" r:id="rId9"/>
    <p:sldLayoutId id="2147485947" r:id="rId10"/>
    <p:sldLayoutId id="2147485948" r:id="rId11"/>
  </p:sldLayoutIdLst>
  <p:hf sldNum="0" hdr="0" dt="0"/>
  <p:txStyles>
    <p:titleStyle>
      <a:lvl1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b="1" i="1">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2"/>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Arial" charset="0"/>
        <a:buChar char="■"/>
        <a:defRPr sz="2600">
          <a:solidFill>
            <a:schemeClr val="tx2"/>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Arial" charset="0"/>
        <a:buChar char="●"/>
        <a:defRPr sz="24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09D52-4D18-4B8C-A338-6CA5CEF2C07D}" type="datetime1">
              <a:rPr lang="en-US" smtClean="0"/>
              <a:t>2/17/2013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8ACC9-4097-4B29-BF95-8EEB25B1646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119" r:id="rId6"/>
    <p:sldLayoutId id="2147486120" r:id="rId7"/>
    <p:sldLayoutId id="2147486121" r:id="rId8"/>
    <p:sldLayoutId id="2147486122" r:id="rId9"/>
    <p:sldLayoutId id="2147486123" r:id="rId10"/>
    <p:sldLayoutId id="214748612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7569E-6182-4DC2-8146-1D6FE4D8BA0B}" type="datetime1">
              <a:rPr lang="en-US" smtClean="0"/>
              <a:t>2/17/2013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30A8D-8A17-4F9E-9C38-899C39CA9F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126" r:id="rId1"/>
    <p:sldLayoutId id="2147486127" r:id="rId2"/>
    <p:sldLayoutId id="2147486128" r:id="rId3"/>
    <p:sldLayoutId id="2147486129" r:id="rId4"/>
    <p:sldLayoutId id="2147486130" r:id="rId5"/>
    <p:sldLayoutId id="2147486131" r:id="rId6"/>
    <p:sldLayoutId id="2147486132" r:id="rId7"/>
    <p:sldLayoutId id="2147486133" r:id="rId8"/>
    <p:sldLayoutId id="2147486134" r:id="rId9"/>
    <p:sldLayoutId id="2147486135" r:id="rId10"/>
    <p:sldLayoutId id="2147486136"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D85E9DB3-7D6D-47C2-9610-2F3D24207E02}"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138" r:id="rId1"/>
    <p:sldLayoutId id="2147486139" r:id="rId2"/>
    <p:sldLayoutId id="2147486140" r:id="rId3"/>
    <p:sldLayoutId id="2147486141" r:id="rId4"/>
    <p:sldLayoutId id="2147486142" r:id="rId5"/>
    <p:sldLayoutId id="2147486143" r:id="rId6"/>
    <p:sldLayoutId id="2147486144" r:id="rId7"/>
    <p:sldLayoutId id="2147486145" r:id="rId8"/>
    <p:sldLayoutId id="2147486146" r:id="rId9"/>
    <p:sldLayoutId id="2147486147"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8B339-0DC5-4128-8DE8-7DB26C765738}" type="datetime1">
              <a:rPr lang="en-US" smtClean="0"/>
              <a:t>2/17/2013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71077-6463-4EAA-A209-7767B65EC73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91" r:id="rId1"/>
    <p:sldLayoutId id="2147486092" r:id="rId2"/>
    <p:sldLayoutId id="2147486093" r:id="rId3"/>
    <p:sldLayoutId id="2147486094" r:id="rId4"/>
    <p:sldLayoutId id="2147486095" r:id="rId5"/>
    <p:sldLayoutId id="2147486096" r:id="rId6"/>
    <p:sldLayoutId id="2147486097" r:id="rId7"/>
    <p:sldLayoutId id="2147486098" r:id="rId8"/>
    <p:sldLayoutId id="2147486099" r:id="rId9"/>
    <p:sldLayoutId id="2147486100" r:id="rId10"/>
    <p:sldLayoutId id="214748610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93AB8-27C7-43F3-8924-E0BF9669090E}" type="datetime1">
              <a:rPr lang="en-US" smtClean="0"/>
              <a:t>2/17/2013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110F9-C993-49CF-AE0D-0E5925C684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45" r:id="rId1"/>
    <p:sldLayoutId id="2147486046" r:id="rId2"/>
    <p:sldLayoutId id="2147486047" r:id="rId3"/>
    <p:sldLayoutId id="2147486048" r:id="rId4"/>
    <p:sldLayoutId id="2147486049" r:id="rId5"/>
    <p:sldLayoutId id="2147486050" r:id="rId6"/>
    <p:sldLayoutId id="2147486051" r:id="rId7"/>
    <p:sldLayoutId id="2147486052" r:id="rId8"/>
    <p:sldLayoutId id="2147486053" r:id="rId9"/>
    <p:sldLayoutId id="2147486054" r:id="rId10"/>
    <p:sldLayoutId id="214748605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F67CF-50D6-463E-BA8C-557DB39AB4AE}" type="datetime1">
              <a:rPr lang="en-US" smtClean="0"/>
              <a:t>2/17/2013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A8E30-F9E4-4399-8FB6-87CC46F896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5988" r:id="rId1"/>
    <p:sldLayoutId id="2147485989" r:id="rId2"/>
    <p:sldLayoutId id="2147485990" r:id="rId3"/>
    <p:sldLayoutId id="2147485991" r:id="rId4"/>
    <p:sldLayoutId id="2147485992" r:id="rId5"/>
    <p:sldLayoutId id="2147485993" r:id="rId6"/>
    <p:sldLayoutId id="2147485994" r:id="rId7"/>
    <p:sldLayoutId id="2147485995" r:id="rId8"/>
    <p:sldLayoutId id="2147485996" r:id="rId9"/>
    <p:sldLayoutId id="2147485997" r:id="rId10"/>
    <p:sldLayoutId id="2147485998"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0CC98E6-D9BE-4AE1-9B4B-3EE24CC9CD45}"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00" r:id="rId1"/>
    <p:sldLayoutId id="2147486001" r:id="rId2"/>
    <p:sldLayoutId id="2147486002" r:id="rId3"/>
    <p:sldLayoutId id="2147486003" r:id="rId4"/>
    <p:sldLayoutId id="2147486004" r:id="rId5"/>
    <p:sldLayoutId id="2147486005" r:id="rId6"/>
    <p:sldLayoutId id="2147486006" r:id="rId7"/>
    <p:sldLayoutId id="2147486007" r:id="rId8"/>
    <p:sldLayoutId id="2147486008" r:id="rId9"/>
    <p:sldLayoutId id="2147486009"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222D8D44-C631-4DBE-8170-72F338B95D33}"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5966" r:id="rId1"/>
    <p:sldLayoutId id="2147485967" r:id="rId2"/>
    <p:sldLayoutId id="2147485968" r:id="rId3"/>
    <p:sldLayoutId id="2147485969" r:id="rId4"/>
    <p:sldLayoutId id="2147485970" r:id="rId5"/>
    <p:sldLayoutId id="2147485971" r:id="rId6"/>
    <p:sldLayoutId id="2147485972" r:id="rId7"/>
    <p:sldLayoutId id="2147485973" r:id="rId8"/>
    <p:sldLayoutId id="2147485974" r:id="rId9"/>
    <p:sldLayoutId id="2147485975"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0342AC7C-458A-4359-8CFA-C00ED2CBA46F}"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34" r:id="rId1"/>
    <p:sldLayoutId id="2147486035" r:id="rId2"/>
    <p:sldLayoutId id="2147486036" r:id="rId3"/>
    <p:sldLayoutId id="2147486037" r:id="rId4"/>
    <p:sldLayoutId id="2147486038" r:id="rId5"/>
    <p:sldLayoutId id="2147486039" r:id="rId6"/>
    <p:sldLayoutId id="2147486040" r:id="rId7"/>
    <p:sldLayoutId id="2147486041" r:id="rId8"/>
    <p:sldLayoutId id="2147486042" r:id="rId9"/>
    <p:sldLayoutId id="2147486043"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0" fontAlgn="base" latinLnBrk="0" hangingPunct="0">
              <a:lnSpc>
                <a:spcPct val="100000"/>
              </a:lnSpc>
              <a:spcBef>
                <a:spcPct val="20000"/>
              </a:spcBef>
              <a:spcAft>
                <a:spcPct val="0"/>
              </a:spcAft>
              <a:buClr>
                <a:srgbClr val="0066FF"/>
              </a:buClr>
              <a:buSzPct val="70000"/>
              <a:buFont typeface="Wingdings 2" pitchFamily="18" charset="2"/>
              <a:buChar char=""/>
              <a:tabLst/>
              <a:defRPr/>
            </a:pPr>
            <a:r>
              <a:rPr kumimoji="0" lang="en-GB" sz="2800" b="0" i="0" u="none" strike="noStrike" kern="0" cap="none" spc="0" normalizeH="0" baseline="0" noProof="0" dirty="0" smtClean="0">
                <a:ln>
                  <a:noFill/>
                </a:ln>
                <a:solidFill>
                  <a:srgbClr val="000000"/>
                </a:solidFill>
                <a:effectLst/>
                <a:uLnTx/>
                <a:uFillTx/>
                <a:latin typeface="ArialMT"/>
                <a:ea typeface="ＭＳ Ｐゴシック"/>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
                <a:srgbClr val="0066FF"/>
              </a:buClr>
              <a:buSzPct val="70000"/>
              <a:buFont typeface="Wingdings" pitchFamily="2" charset="2"/>
              <a:buChar char="Ø"/>
              <a:tabLst/>
              <a:defRPr/>
            </a:pPr>
            <a:r>
              <a:rPr kumimoji="0" lang="en-GB" sz="2400" b="0" i="0" u="none" strike="noStrike" kern="0" cap="none" spc="0" normalizeH="0" baseline="0" noProof="0" dirty="0" smtClean="0">
                <a:ln>
                  <a:noFill/>
                </a:ln>
                <a:solidFill>
                  <a:srgbClr val="000000"/>
                </a:solidFill>
                <a:effectLst/>
                <a:uLnTx/>
                <a:uFillTx/>
                <a:latin typeface="ArialMT"/>
                <a:ea typeface="ＭＳ Ｐゴシック"/>
              </a:rPr>
              <a:t>Second level</a:t>
            </a:r>
          </a:p>
          <a:p>
            <a:pPr marL="1143000" marR="0" lvl="2" indent="-228600" algn="l" defTabSz="914400" rtl="0" eaLnBrk="0" fontAlgn="base" latinLnBrk="0" hangingPunct="0">
              <a:lnSpc>
                <a:spcPct val="100000"/>
              </a:lnSpc>
              <a:spcBef>
                <a:spcPct val="20000"/>
              </a:spcBef>
              <a:spcAft>
                <a:spcPct val="0"/>
              </a:spcAft>
              <a:buClr>
                <a:srgbClr val="0066FF"/>
              </a:buClr>
              <a:buSzPct val="70000"/>
              <a:buFontTx/>
              <a:buChar char="•"/>
              <a:tabLst/>
              <a:defRPr/>
            </a:pPr>
            <a:r>
              <a:rPr kumimoji="0" lang="en-GB" sz="2000" b="0" i="0" u="none" strike="noStrike" kern="0" cap="none" spc="0" normalizeH="0" baseline="0" noProof="0" dirty="0" smtClean="0">
                <a:ln>
                  <a:noFill/>
                </a:ln>
                <a:solidFill>
                  <a:srgbClr val="000000"/>
                </a:solidFill>
                <a:effectLst/>
                <a:uLnTx/>
                <a:uFillTx/>
                <a:latin typeface="ArialMT"/>
                <a:ea typeface="ＭＳ Ｐゴシック"/>
              </a:rPr>
              <a:t>Third level</a:t>
            </a:r>
          </a:p>
          <a:p>
            <a:pPr marL="1600200" marR="0" lvl="3" indent="-228600" algn="l" defTabSz="914400" rtl="0" eaLnBrk="0" fontAlgn="base" latinLnBrk="0" hangingPunct="0">
              <a:lnSpc>
                <a:spcPct val="100000"/>
              </a:lnSpc>
              <a:spcBef>
                <a:spcPct val="20000"/>
              </a:spcBef>
              <a:spcAft>
                <a:spcPct val="0"/>
              </a:spcAft>
              <a:buClr>
                <a:srgbClr val="0066FF"/>
              </a:buClr>
              <a:buSzPct val="70000"/>
              <a:buFont typeface="Wingdings 3" pitchFamily="18" charset="2"/>
              <a:buChar char=""/>
              <a:tabLst/>
              <a:defRPr/>
            </a:pPr>
            <a:r>
              <a:rPr kumimoji="0" lang="en-GB" sz="1800" b="0" i="0" u="none" strike="noStrike" kern="0" cap="none" spc="0" normalizeH="0" baseline="0" noProof="0" dirty="0" smtClean="0">
                <a:ln>
                  <a:noFill/>
                </a:ln>
                <a:solidFill>
                  <a:srgbClr val="000000"/>
                </a:solidFill>
                <a:effectLst/>
                <a:uLnTx/>
                <a:uFillTx/>
                <a:latin typeface="ArialMT"/>
                <a:ea typeface="ＭＳ Ｐゴシック"/>
              </a:rPr>
              <a:t>Fourth level</a:t>
            </a:r>
          </a:p>
          <a:p>
            <a:pPr marL="2057400" marR="0" lvl="4" indent="-228600" algn="l" defTabSz="914400" rtl="0" eaLnBrk="0" fontAlgn="base" latinLnBrk="0" hangingPunct="0">
              <a:lnSpc>
                <a:spcPct val="100000"/>
              </a:lnSpc>
              <a:spcBef>
                <a:spcPct val="20000"/>
              </a:spcBef>
              <a:spcAft>
                <a:spcPct val="0"/>
              </a:spcAft>
              <a:buClr>
                <a:srgbClr val="0066FF"/>
              </a:buClr>
              <a:buSzPct val="70000"/>
              <a:buFont typeface="Times New Roman" pitchFamily="18" charset="0"/>
              <a:buChar char="–"/>
              <a:tabLst/>
              <a:defRPr/>
            </a:pPr>
            <a:r>
              <a:rPr kumimoji="0" lang="en-GB" sz="1600" b="0" i="0" u="none" strike="noStrike" kern="0" cap="none" spc="0" normalizeH="0" baseline="0" noProof="0" dirty="0" smtClean="0">
                <a:ln>
                  <a:noFill/>
                </a:ln>
                <a:solidFill>
                  <a:srgbClr val="000000"/>
                </a:solidFill>
                <a:effectLst/>
                <a:uLnTx/>
                <a:uFillTx/>
                <a:latin typeface="ArialMT"/>
                <a:ea typeface="ＭＳ Ｐゴシック"/>
              </a:rP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FD43E-0612-47E2-9CD7-EE81C2E271AA}" type="datetime1">
              <a:rPr lang="en-US" smtClean="0"/>
              <a:t>2/17/2013</a:t>
            </a:fld>
            <a:endParaRPr lang="en-US" dirty="0"/>
          </a:p>
        </p:txBody>
      </p:sp>
      <p:sp>
        <p:nvSpPr>
          <p:cNvPr id="5" name="Footer Placeholder 4"/>
          <p:cNvSpPr>
            <a:spLocks noGrp="1"/>
          </p:cNvSpPr>
          <p:nvPr>
            <p:ph type="ftr" sz="quarter" idx="3"/>
          </p:nvPr>
        </p:nvSpPr>
        <p:spPr>
          <a:xfrm>
            <a:off x="2034862" y="6356350"/>
            <a:ext cx="507427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EA6C6-AB75-430D-BF0D-55DD73A559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57" r:id="rId1"/>
    <p:sldLayoutId id="2147486058" r:id="rId2"/>
    <p:sldLayoutId id="2147486059" r:id="rId3"/>
    <p:sldLayoutId id="2147486060" r:id="rId4"/>
    <p:sldLayoutId id="2147486061" r:id="rId5"/>
    <p:sldLayoutId id="2147486062" r:id="rId6"/>
    <p:sldLayoutId id="2147486063" r:id="rId7"/>
    <p:sldLayoutId id="2147486064" r:id="rId8"/>
    <p:sldLayoutId id="2147486065" r:id="rId9"/>
    <p:sldLayoutId id="2147486066" r:id="rId10"/>
    <p:sldLayoutId id="214748606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marR="0" indent="-342900" algn="l" defTabSz="914400" rtl="0" eaLnBrk="0" fontAlgn="base" latinLnBrk="0" hangingPunct="0">
        <a:lnSpc>
          <a:spcPct val="100000"/>
        </a:lnSpc>
        <a:spcBef>
          <a:spcPct val="20000"/>
        </a:spcBef>
        <a:spcAft>
          <a:spcPct val="0"/>
        </a:spcAft>
        <a:buClr>
          <a:srgbClr val="0066FF"/>
        </a:buClr>
        <a:buSzPct val="70000"/>
        <a:buFont typeface="Wingdings 2" pitchFamily="18" charset="2"/>
        <a:buChar char=""/>
        <a:tabLst/>
        <a:defRPr sz="3200" kern="1200">
          <a:solidFill>
            <a:schemeClr val="tx1"/>
          </a:solidFill>
          <a:latin typeface="+mn-lt"/>
          <a:ea typeface="+mn-ea"/>
          <a:cs typeface="+mn-cs"/>
        </a:defRPr>
      </a:lvl1pPr>
      <a:lvl2pPr marL="742950" marR="0" indent="-285750" algn="l" defTabSz="914400" rtl="0" eaLnBrk="0" fontAlgn="base" latinLnBrk="0" hangingPunct="0">
        <a:lnSpc>
          <a:spcPct val="100000"/>
        </a:lnSpc>
        <a:spcBef>
          <a:spcPct val="20000"/>
        </a:spcBef>
        <a:spcAft>
          <a:spcPct val="0"/>
        </a:spcAft>
        <a:buClr>
          <a:srgbClr val="0066FF"/>
        </a:buClr>
        <a:buSzPct val="70000"/>
        <a:buFont typeface="Wingdings" pitchFamily="2" charset="2"/>
        <a:buChar char="Ø"/>
        <a:tabLst/>
        <a:defRPr sz="2800" kern="1200">
          <a:solidFill>
            <a:schemeClr val="tx1"/>
          </a:solidFill>
          <a:latin typeface="+mn-lt"/>
          <a:ea typeface="+mn-ea"/>
          <a:cs typeface="+mn-cs"/>
        </a:defRPr>
      </a:lvl2pPr>
      <a:lvl3pPr marL="1143000" marR="0" indent="-228600" algn="l" defTabSz="914400" rtl="0" eaLnBrk="0" fontAlgn="base" latinLnBrk="0" hangingPunct="0">
        <a:lnSpc>
          <a:spcPct val="100000"/>
        </a:lnSpc>
        <a:spcBef>
          <a:spcPct val="20000"/>
        </a:spcBef>
        <a:spcAft>
          <a:spcPct val="0"/>
        </a:spcAft>
        <a:buClr>
          <a:srgbClr val="0066FF"/>
        </a:buClr>
        <a:buSzPct val="70000"/>
        <a:buFontTx/>
        <a:buChar char="•"/>
        <a:tabLst/>
        <a:defRPr sz="2400" kern="1200">
          <a:solidFill>
            <a:schemeClr val="tx1"/>
          </a:solidFill>
          <a:latin typeface="+mn-lt"/>
          <a:ea typeface="+mn-ea"/>
          <a:cs typeface="+mn-cs"/>
        </a:defRPr>
      </a:lvl3pPr>
      <a:lvl4pPr marL="1600200" marR="0" indent="-228600" algn="l" defTabSz="914400" rtl="0" eaLnBrk="0" fontAlgn="base" latinLnBrk="0" hangingPunct="0">
        <a:lnSpc>
          <a:spcPct val="100000"/>
        </a:lnSpc>
        <a:spcBef>
          <a:spcPct val="20000"/>
        </a:spcBef>
        <a:spcAft>
          <a:spcPct val="0"/>
        </a:spcAft>
        <a:buClr>
          <a:srgbClr val="0066FF"/>
        </a:buClr>
        <a:buSzPct val="70000"/>
        <a:buFont typeface="Wingdings 3" pitchFamily="18" charset="2"/>
        <a:buChar char=""/>
        <a:tabLst/>
        <a:defRPr sz="2000" kern="1200">
          <a:solidFill>
            <a:schemeClr val="tx1"/>
          </a:solidFill>
          <a:latin typeface="+mn-lt"/>
          <a:ea typeface="+mn-ea"/>
          <a:cs typeface="+mn-cs"/>
        </a:defRPr>
      </a:lvl4pPr>
      <a:lvl5pPr marL="2057400" marR="0" indent="-228600" algn="l" defTabSz="914400" rtl="0" eaLnBrk="0" fontAlgn="base" latinLnBrk="0" hangingPunct="0">
        <a:lnSpc>
          <a:spcPct val="100000"/>
        </a:lnSpc>
        <a:spcBef>
          <a:spcPct val="20000"/>
        </a:spcBef>
        <a:spcAft>
          <a:spcPct val="0"/>
        </a:spcAft>
        <a:buClr>
          <a:srgbClr val="0066FF"/>
        </a:buClr>
        <a:buSzPct val="70000"/>
        <a:buFont typeface="Times New Roman" pitchFamily="18"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731D838-9949-47B4-8FA9-D9C4DF8DC933}"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80" r:id="rId1"/>
    <p:sldLayoutId id="2147486081" r:id="rId2"/>
    <p:sldLayoutId id="2147486082" r:id="rId3"/>
    <p:sldLayoutId id="2147486083" r:id="rId4"/>
    <p:sldLayoutId id="2147486084" r:id="rId5"/>
    <p:sldLayoutId id="2147486085" r:id="rId6"/>
    <p:sldLayoutId id="2147486086" r:id="rId7"/>
    <p:sldLayoutId id="2147486087" r:id="rId8"/>
    <p:sldLayoutId id="2147486088" r:id="rId9"/>
    <p:sldLayoutId id="2147486089"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82E426E-1EEA-431B-AA23-A18D2341E4AC}"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69" r:id="rId1"/>
    <p:sldLayoutId id="2147486070" r:id="rId2"/>
    <p:sldLayoutId id="2147486071" r:id="rId3"/>
    <p:sldLayoutId id="2147486072" r:id="rId4"/>
    <p:sldLayoutId id="2147486073" r:id="rId5"/>
    <p:sldLayoutId id="2147486074" r:id="rId6"/>
    <p:sldLayoutId id="2147486075" r:id="rId7"/>
    <p:sldLayoutId id="2147486076" r:id="rId8"/>
    <p:sldLayoutId id="2147486077" r:id="rId9"/>
    <p:sldLayoutId id="2147486078"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BD701BCC-A8FC-4422-AC12-689A060F2824}"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6023" r:id="rId1"/>
    <p:sldLayoutId id="2147486024" r:id="rId2"/>
    <p:sldLayoutId id="2147486025" r:id="rId3"/>
    <p:sldLayoutId id="2147486026" r:id="rId4"/>
    <p:sldLayoutId id="2147486027" r:id="rId5"/>
    <p:sldLayoutId id="2147486028" r:id="rId6"/>
    <p:sldLayoutId id="2147486029" r:id="rId7"/>
    <p:sldLayoutId id="2147486030" r:id="rId8"/>
    <p:sldLayoutId id="2147486031" r:id="rId9"/>
    <p:sldLayoutId id="2147486032"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DB306-24B8-4FE0-8E21-59E9E0C2C834}" type="datetime1">
              <a:rPr lang="en-US" smtClean="0"/>
              <a:t>2/17/2013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©2013 by Elsevier Inc.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4BC0D-989A-484B-A0D2-905CCD2F845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6011" r:id="rId1"/>
    <p:sldLayoutId id="2147486012" r:id="rId2"/>
    <p:sldLayoutId id="2147486013" r:id="rId3"/>
    <p:sldLayoutId id="2147486014" r:id="rId4"/>
    <p:sldLayoutId id="2147486015" r:id="rId5"/>
    <p:sldLayoutId id="2147486016" r:id="rId6"/>
    <p:sldLayoutId id="2147486017" r:id="rId7"/>
    <p:sldLayoutId id="2147486018" r:id="rId8"/>
    <p:sldLayoutId id="2147486019" r:id="rId9"/>
    <p:sldLayoutId id="2147486020" r:id="rId10"/>
    <p:sldLayoutId id="214748602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7"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81BCF308-1D5B-4FCD-975C-B8598A27FB59}" type="datetime1">
              <a:rPr lang="en-US" smtClean="0"/>
              <a:t>2/17/2013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smtClean="0"/>
              <a:t>Copyright ©2013 by Elsevier Inc. All rights reserved</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4036F67-ADEF-4612-8AD5-0926FC56C260}" type="slidenum">
              <a:rPr lang="en-US"/>
              <a:pPr>
                <a:defRPr/>
              </a:pPr>
              <a:t>‹#›</a:t>
            </a:fld>
            <a:endParaRPr lang="en-US" dirty="0"/>
          </a:p>
        </p:txBody>
      </p:sp>
      <p:pic>
        <p:nvPicPr>
          <p:cNvPr id="1031" name="Picture 4"/>
          <p:cNvPicPr>
            <a:picLocks noChangeAspect="1" noChangeArrowheads="1"/>
          </p:cNvPicPr>
          <p:nvPr userDrawn="1"/>
        </p:nvPicPr>
        <p:blipFill>
          <a:blip r:embed="rId12" cstate="print"/>
          <a:srcRect/>
          <a:stretch>
            <a:fillRect/>
          </a:stretch>
        </p:blipFill>
        <p:spPr bwMode="auto">
          <a:xfrm rot="10800000" flipH="1" flipV="1">
            <a:off x="0" y="0"/>
            <a:ext cx="9144000" cy="958850"/>
          </a:xfrm>
          <a:prstGeom prst="rect">
            <a:avLst/>
          </a:prstGeom>
          <a:noFill/>
          <a:ln w="9525">
            <a:noFill/>
            <a:miter lim="800000"/>
            <a:headEnd/>
            <a:tailEnd/>
          </a:ln>
        </p:spPr>
      </p:pic>
      <p:grpSp>
        <p:nvGrpSpPr>
          <p:cNvPr id="2" name="Group 1"/>
          <p:cNvGrpSpPr>
            <a:grpSpLocks/>
          </p:cNvGrpSpPr>
          <p:nvPr/>
        </p:nvGrpSpPr>
        <p:grpSpPr bwMode="auto">
          <a:xfrm>
            <a:off x="0" y="217488"/>
            <a:ext cx="9180513" cy="649287"/>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5977" r:id="rId1"/>
    <p:sldLayoutId id="2147485978" r:id="rId2"/>
    <p:sldLayoutId id="2147485979" r:id="rId3"/>
    <p:sldLayoutId id="2147485980" r:id="rId4"/>
    <p:sldLayoutId id="2147485981" r:id="rId5"/>
    <p:sldLayoutId id="2147485982" r:id="rId6"/>
    <p:sldLayoutId id="2147485983" r:id="rId7"/>
    <p:sldLayoutId id="2147485984" r:id="rId8"/>
    <p:sldLayoutId id="2147485985" r:id="rId9"/>
    <p:sldLayoutId id="2147485986" r:id="rId10"/>
  </p:sldLayoutIdLst>
  <p:hf sldNum="0" hd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18306" name="Rectangle 2"/>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18307" name="Rectangle 3"/>
          <p:cNvSpPr>
            <a:spLocks noGrp="1" noChangeArrowheads="1"/>
          </p:cNvSpPr>
          <p:nvPr>
            <p:ph type="body" idx="1"/>
          </p:nvPr>
        </p:nvSpPr>
        <p:spPr bwMode="auto">
          <a:xfrm>
            <a:off x="685800" y="1465263"/>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18308" name="Rectangle 4"/>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Times New Roman" pitchFamily="18" charset="0"/>
                <a:cs typeface="+mn-cs"/>
              </a:defRPr>
            </a:lvl1pPr>
          </a:lstStyle>
          <a:p>
            <a:pPr>
              <a:defRPr/>
            </a:pPr>
            <a:r>
              <a:rPr lang="en-US" smtClean="0"/>
              <a:t>Copyright ©2013 by Elsevier Inc. All rights reserved</a:t>
            </a:r>
            <a:endParaRPr lang="en-US" dirty="0"/>
          </a:p>
        </p:txBody>
      </p:sp>
    </p:spTree>
  </p:cSld>
  <p:clrMap bg1="dk2" tx1="lt1" bg2="dk1" tx2="lt2" accent1="accent1" accent2="accent2" accent3="accent3" accent4="accent4" accent5="accent5" accent6="accent6" hlink="hlink" folHlink="folHlink"/>
  <p:sldLayoutIdLst>
    <p:sldLayoutId id="2147485908" r:id="rId1"/>
    <p:sldLayoutId id="2147485909" r:id="rId2"/>
    <p:sldLayoutId id="2147485910" r:id="rId3"/>
    <p:sldLayoutId id="2147485911" r:id="rId4"/>
    <p:sldLayoutId id="2147485912" r:id="rId5"/>
    <p:sldLayoutId id="2147485913" r:id="rId6"/>
    <p:sldLayoutId id="2147485914" r:id="rId7"/>
    <p:sldLayoutId id="2147485915" r:id="rId8"/>
    <p:sldLayoutId id="2147485916" r:id="rId9"/>
    <p:sldLayoutId id="2147485917" r:id="rId10"/>
    <p:sldLayoutId id="2147485918" r:id="rId11"/>
  </p:sldLayoutIdLst>
  <p:hf sldNum="0" hd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Wingdings" pitchFamily="2" charset="2"/>
        <a:buChar char="Ø"/>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Char char="•"/>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3" pitchFamily="18"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2402" name="Rectangle 2"/>
          <p:cNvSpPr>
            <a:spLocks noGrp="1" noChangeArrowheads="1"/>
          </p:cNvSpPr>
          <p:nvPr>
            <p:ph type="title"/>
          </p:nvPr>
        </p:nvSpPr>
        <p:spPr bwMode="auto">
          <a:xfrm>
            <a:off x="685800" y="609600"/>
            <a:ext cx="7772400" cy="990600"/>
          </a:xfrm>
          <a:prstGeom prst="rect">
            <a:avLst/>
          </a:prstGeom>
          <a:noFill/>
          <a:ln w="12700">
            <a:solidFill>
              <a:schemeClr val="accent2"/>
            </a:solidFill>
            <a:miter lim="800000"/>
            <a:headEnd/>
            <a:tailEnd/>
          </a:ln>
          <a:effec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2022403" name="Rectangle 3"/>
          <p:cNvSpPr>
            <a:spLocks noGrp="1" noChangeArrowheads="1"/>
          </p:cNvSpPr>
          <p:nvPr>
            <p:ph type="body" idx="1"/>
          </p:nvPr>
        </p:nvSpPr>
        <p:spPr bwMode="auto">
          <a:xfrm>
            <a:off x="685800" y="1754188"/>
            <a:ext cx="7772400" cy="4113212"/>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22404" name="Rectangle 4"/>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mj-lt"/>
                <a:cs typeface="+mn-cs"/>
              </a:defRPr>
            </a:lvl1pPr>
          </a:lstStyle>
          <a:p>
            <a:pPr>
              <a:defRPr/>
            </a:pPr>
            <a:fld id="{AA5541B9-FC4B-44C6-94D0-89B5A17FDD2B}" type="slidenum">
              <a:rPr lang="en-US"/>
              <a:pPr>
                <a:defRPr/>
              </a:pPr>
              <a:t>‹#›</a:t>
            </a:fld>
            <a:r>
              <a:rPr lang="en-US" dirty="0"/>
              <a:t> of 23</a:t>
            </a:r>
          </a:p>
        </p:txBody>
      </p:sp>
      <p:sp>
        <p:nvSpPr>
          <p:cNvPr id="2022405" name="Rectangle 5"/>
          <p:cNvSpPr>
            <a:spLocks noChangeArrowheads="1"/>
          </p:cNvSpPr>
          <p:nvPr/>
        </p:nvSpPr>
        <p:spPr bwMode="auto">
          <a:xfrm>
            <a:off x="2057400" y="6477000"/>
            <a:ext cx="5410200" cy="277813"/>
          </a:xfrm>
          <a:prstGeom prst="rect">
            <a:avLst/>
          </a:prstGeom>
          <a:noFill/>
          <a:ln w="9525">
            <a:noFill/>
            <a:miter lim="800000"/>
            <a:headEnd/>
            <a:tailEnd/>
          </a:ln>
          <a:effectLst/>
        </p:spPr>
        <p:txBody>
          <a:bodyPr anchor="b"/>
          <a:lstStyle/>
          <a:p>
            <a:pPr algn="r" eaLnBrk="0" hangingPunct="0">
              <a:defRPr/>
            </a:pPr>
            <a:r>
              <a:rPr lang="en-US" sz="1000" dirty="0">
                <a:latin typeface="Times New Roman" pitchFamily="18" charset="0"/>
                <a:cs typeface="+mn-cs"/>
              </a:rPr>
              <a:t>Mosby items and derived items © 2007, 2004 by Mosby, Inc., an affiliate of Elsevier Inc. </a:t>
            </a:r>
          </a:p>
        </p:txBody>
      </p:sp>
    </p:spTree>
  </p:cSld>
  <p:clrMap bg1="dk2" tx1="lt1" bg2="dk1" tx2="lt2" accent1="accent1" accent2="accent2" accent3="accent3" accent4="accent4" accent5="accent5" accent6="accent6" hlink="hlink" folHlink="folHlink"/>
  <p:sldLayoutIdLst>
    <p:sldLayoutId id="2147485950" r:id="rId1"/>
    <p:sldLayoutId id="2147485919" r:id="rId2"/>
    <p:sldLayoutId id="2147485920" r:id="rId3"/>
    <p:sldLayoutId id="2147485921" r:id="rId4"/>
    <p:sldLayoutId id="2147485922" r:id="rId5"/>
    <p:sldLayoutId id="2147485923" r:id="rId6"/>
    <p:sldLayoutId id="2147485924" r:id="rId7"/>
    <p:sldLayoutId id="2147485925" r:id="rId8"/>
    <p:sldLayoutId id="2147485926" r:id="rId9"/>
    <p:sldLayoutId id="2147485927" r:id="rId10"/>
    <p:sldLayoutId id="2147485928" r:id="rId11"/>
  </p:sldLayoutIdLst>
  <p:hf sldNum="0" hdr="0" dt="0"/>
  <p:txStyles>
    <p:titleStyle>
      <a:lvl1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000" b="1">
          <a:solidFill>
            <a:srgbClr val="FFCC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2800">
          <a:solidFill>
            <a:schemeClr val="tx2"/>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80000"/>
        <a:buFont typeface="Arial" charset="0"/>
        <a:buChar char="■"/>
        <a:defRPr sz="2600">
          <a:solidFill>
            <a:schemeClr val="tx2"/>
          </a:solidFill>
          <a:effectLst>
            <a:outerShdw blurRad="38100" dist="38100" dir="2700000" algn="tl">
              <a:srgbClr val="000000"/>
            </a:outerShdw>
          </a:effectLst>
          <a:latin typeface="+mn-lt"/>
        </a:defRPr>
      </a:lvl2pPr>
      <a:lvl3pPr marL="1262063" indent="-347663"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597025" indent="-220663" algn="l" rtl="0" eaLnBrk="0" fontAlgn="base" hangingPunct="0">
        <a:spcBef>
          <a:spcPct val="20000"/>
        </a:spcBef>
        <a:spcAft>
          <a:spcPct val="0"/>
        </a:spcAft>
        <a:buClr>
          <a:schemeClr val="tx2"/>
        </a:buClr>
        <a:buSzPct val="75000"/>
        <a:buFont typeface="Arial" charset="0"/>
        <a:buChar char="●"/>
        <a:defRPr sz="2400">
          <a:solidFill>
            <a:schemeClr val="tx2"/>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Font typeface="Wingdings 2" pitchFamily="18" charset="2"/>
        <a:buChar char="®"/>
        <a:defRPr sz="2300">
          <a:solidFill>
            <a:schemeClr val="tx2"/>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24450" name="Rectangle 2"/>
          <p:cNvSpPr>
            <a:spLocks noChangeArrowheads="1"/>
          </p:cNvSpPr>
          <p:nvPr/>
        </p:nvSpPr>
        <p:spPr bwMode="auto">
          <a:xfrm>
            <a:off x="533400" y="709613"/>
            <a:ext cx="8229600" cy="5538787"/>
          </a:xfrm>
          <a:prstGeom prst="rect">
            <a:avLst/>
          </a:prstGeom>
          <a:solidFill>
            <a:schemeClr val="folHlink"/>
          </a:solidFill>
          <a:ln w="12700" cap="sq">
            <a:solidFill>
              <a:schemeClr val="accent2"/>
            </a:solidFill>
            <a:miter lim="800000"/>
            <a:headEnd type="none" w="sm" len="sm"/>
            <a:tailEnd type="none" w="sm" len="sm"/>
          </a:ln>
          <a:effectLst>
            <a:outerShdw dist="161645" dir="18900000" algn="ctr" rotWithShape="0">
              <a:srgbClr val="680068"/>
            </a:outerShdw>
          </a:effectLst>
        </p:spPr>
        <p:txBody>
          <a:bodyPr wrap="none" anchor="ctr"/>
          <a:lstStyle/>
          <a:p>
            <a:pPr>
              <a:defRPr/>
            </a:pPr>
            <a:endParaRPr lang="en-US" dirty="0">
              <a:cs typeface="+mn-cs"/>
            </a:endParaRPr>
          </a:p>
        </p:txBody>
      </p:sp>
      <p:sp>
        <p:nvSpPr>
          <p:cNvPr id="2024451" name="Rectangle 3"/>
          <p:cNvSpPr>
            <a:spLocks noGrp="1" noChangeArrowheads="1"/>
          </p:cNvSpPr>
          <p:nvPr>
            <p:ph type="sldNum" sz="quarter" idx="4"/>
          </p:nvPr>
        </p:nvSpPr>
        <p:spPr bwMode="auto">
          <a:xfrm>
            <a:off x="684213" y="6488113"/>
            <a:ext cx="992187" cy="2016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solidFill>
                  <a:srgbClr val="AFE1FF"/>
                </a:solidFill>
                <a:latin typeface="+mj-lt"/>
                <a:cs typeface="+mn-cs"/>
              </a:defRPr>
            </a:lvl1pPr>
          </a:lstStyle>
          <a:p>
            <a:pPr>
              <a:defRPr/>
            </a:pPr>
            <a:fld id="{9247E1DC-9E4F-4CE6-B6A9-8CA5E85FFE44}" type="slidenum">
              <a:rPr lang="en-US"/>
              <a:pPr>
                <a:defRPr/>
              </a:pPr>
              <a:t>‹#›</a:t>
            </a:fld>
            <a:r>
              <a:rPr lang="en-US" dirty="0"/>
              <a:t> of 21</a:t>
            </a:r>
          </a:p>
        </p:txBody>
      </p:sp>
      <p:sp>
        <p:nvSpPr>
          <p:cNvPr id="2024452" name="Rectangle 4"/>
          <p:cNvSpPr>
            <a:spLocks noGrp="1" noChangeArrowheads="1"/>
          </p:cNvSpPr>
          <p:nvPr>
            <p:ph type="ftr" sz="quarter" idx="3"/>
          </p:nvPr>
        </p:nvSpPr>
        <p:spPr bwMode="auto">
          <a:xfrm>
            <a:off x="2057400" y="6477000"/>
            <a:ext cx="5410200" cy="2778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000">
                <a:latin typeface="+mj-lt"/>
                <a:cs typeface="+mn-cs"/>
              </a:defRPr>
            </a:lvl1pPr>
          </a:lstStyle>
          <a:p>
            <a:pPr>
              <a:defRPr/>
            </a:pPr>
            <a:r>
              <a:rPr lang="en-US" smtClean="0"/>
              <a:t>Copyright ©2013 by Elsevier Inc. All rights reserved</a:t>
            </a:r>
            <a:endParaRPr lang="en-US" dirty="0"/>
          </a:p>
        </p:txBody>
      </p:sp>
    </p:spTree>
  </p:cSld>
  <p:clrMap bg1="dk2" tx1="lt1" bg2="dk1" tx2="lt2" accent1="accent1" accent2="accent2" accent3="accent3" accent4="accent4" accent5="accent5" accent6="accent6" hlink="hlink" folHlink="folHlink"/>
  <p:sldLayoutIdLst>
    <p:sldLayoutId id="2147485951" r:id="rId1"/>
    <p:sldLayoutId id="2147485929" r:id="rId2"/>
    <p:sldLayoutId id="2147485930" r:id="rId3"/>
    <p:sldLayoutId id="2147485931" r:id="rId4"/>
    <p:sldLayoutId id="2147485932" r:id="rId5"/>
    <p:sldLayoutId id="2147485933" r:id="rId6"/>
    <p:sldLayoutId id="2147485934" r:id="rId7"/>
    <p:sldLayoutId id="2147485935" r:id="rId8"/>
    <p:sldLayoutId id="2147485936" r:id="rId9"/>
    <p:sldLayoutId id="2147485937" r:id="rId10"/>
    <p:sldLayoutId id="2147485938" r:id="rId11"/>
  </p:sldLayoutIdLst>
  <p:hf sldNum="0" hdr="0" dt="0"/>
  <p:txStyles>
    <p:titleStyle>
      <a:lvl1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000">
          <a:solidFill>
            <a:srgbClr val="FFCC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rgbClr val="00FF00"/>
        </a:buClr>
        <a:buSzPct val="60000"/>
        <a:buFont typeface="Wingdings 2" pitchFamily="18" charset="2"/>
        <a:buChar char="•"/>
        <a:defRPr sz="2800">
          <a:solidFill>
            <a:srgbClr val="00FF00"/>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charset="0"/>
        <a:buChar char="■"/>
        <a:defRPr sz="26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2" pitchFamily="18" charset="2"/>
        <a:buChar char="®"/>
        <a:defRPr sz="2500">
          <a:solidFill>
            <a:schemeClr val="tx2"/>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00FF00"/>
        </a:buClr>
        <a:buSzPct val="75000"/>
        <a:buFont typeface="Arial" charset="0"/>
        <a:buChar char="●"/>
        <a:defRPr sz="2400">
          <a:solidFill>
            <a:srgbClr val="00FF00"/>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Font typeface="Wingdings 2" pitchFamily="18" charset="2"/>
        <a:buChar char="®"/>
        <a:defRPr sz="23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Surgical Technology</a:t>
            </a:r>
            <a:endParaRPr lang="en-US" sz="3600" dirty="0"/>
          </a:p>
        </p:txBody>
      </p:sp>
      <p:sp>
        <p:nvSpPr>
          <p:cNvPr id="5" name="TextBox 4"/>
          <p:cNvSpPr txBox="1"/>
          <p:nvPr/>
        </p:nvSpPr>
        <p:spPr>
          <a:xfrm>
            <a:off x="3657600" y="1371600"/>
            <a:ext cx="1521570" cy="461665"/>
          </a:xfrm>
          <a:prstGeom prst="rect">
            <a:avLst/>
          </a:prstGeom>
          <a:noFill/>
        </p:spPr>
        <p:txBody>
          <a:bodyPr wrap="none" rtlCol="0">
            <a:spAutoFit/>
          </a:bodyPr>
          <a:lstStyle/>
          <a:p>
            <a:r>
              <a:rPr lang="en-US" sz="2400" dirty="0" smtClean="0"/>
              <a:t>6</a:t>
            </a:r>
            <a:r>
              <a:rPr lang="en-US" sz="2400" baseline="30000" dirty="0" smtClean="0"/>
              <a:t>th</a:t>
            </a:r>
            <a:r>
              <a:rPr lang="en-US" sz="2400" dirty="0" smtClean="0"/>
              <a:t> edition</a:t>
            </a:r>
            <a:endParaRPr lang="en-US" sz="2400" dirty="0"/>
          </a:p>
        </p:txBody>
      </p:sp>
      <p:sp>
        <p:nvSpPr>
          <p:cNvPr id="6" name="TextBox 5"/>
          <p:cNvSpPr txBox="1"/>
          <p:nvPr/>
        </p:nvSpPr>
        <p:spPr>
          <a:xfrm>
            <a:off x="3295650" y="2609850"/>
            <a:ext cx="2084225" cy="461665"/>
          </a:xfrm>
          <a:prstGeom prst="rect">
            <a:avLst/>
          </a:prstGeom>
          <a:noFill/>
        </p:spPr>
        <p:txBody>
          <a:bodyPr wrap="none" rtlCol="0">
            <a:spAutoFit/>
          </a:bodyPr>
          <a:lstStyle/>
          <a:p>
            <a:r>
              <a:rPr lang="en-US" sz="2400" dirty="0" smtClean="0"/>
              <a:t>CHAPTER 36</a:t>
            </a:r>
            <a:endParaRPr lang="en-US" sz="2400" dirty="0"/>
          </a:p>
        </p:txBody>
      </p:sp>
      <p:sp>
        <p:nvSpPr>
          <p:cNvPr id="7" name="TextBox 6"/>
          <p:cNvSpPr txBox="1"/>
          <p:nvPr/>
        </p:nvSpPr>
        <p:spPr>
          <a:xfrm>
            <a:off x="3320562" y="3886200"/>
            <a:ext cx="2366353" cy="523220"/>
          </a:xfrm>
          <a:prstGeom prst="rect">
            <a:avLst/>
          </a:prstGeom>
          <a:noFill/>
        </p:spPr>
        <p:txBody>
          <a:bodyPr wrap="none" rtlCol="0">
            <a:spAutoFit/>
          </a:bodyPr>
          <a:lstStyle/>
          <a:p>
            <a:pPr algn="ctr"/>
            <a:r>
              <a:rPr lang="en-US" sz="2800" dirty="0" smtClean="0"/>
              <a:t>Neurosurgery</a:t>
            </a:r>
            <a:endParaRPr lang="en-US" sz="2800" dirty="0"/>
          </a:p>
        </p:txBody>
      </p:sp>
      <p:sp>
        <p:nvSpPr>
          <p:cNvPr id="2" name="Footer Placeholder 1"/>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Brain </a:t>
            </a:r>
            <a:endParaRPr lang="en-US" dirty="0"/>
          </a:p>
        </p:txBody>
      </p:sp>
      <p:sp>
        <p:nvSpPr>
          <p:cNvPr id="3" name="Content Placeholder 2"/>
          <p:cNvSpPr>
            <a:spLocks noGrp="1"/>
          </p:cNvSpPr>
          <p:nvPr>
            <p:ph idx="1"/>
          </p:nvPr>
        </p:nvSpPr>
        <p:spPr/>
        <p:txBody>
          <a:bodyPr/>
          <a:lstStyle/>
          <a:p>
            <a:r>
              <a:rPr lang="en-US" dirty="0" smtClean="0"/>
              <a:t>Forebrain</a:t>
            </a:r>
          </a:p>
          <a:p>
            <a:r>
              <a:rPr lang="en-US" dirty="0" smtClean="0"/>
              <a:t>Midbrain</a:t>
            </a:r>
          </a:p>
          <a:p>
            <a:r>
              <a:rPr lang="en-US" dirty="0" smtClean="0"/>
              <a:t>Hindbrain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Cerebrum (Forebrain)</a:t>
            </a:r>
            <a:endParaRPr lang="en-US" dirty="0"/>
          </a:p>
        </p:txBody>
      </p:sp>
      <p:sp>
        <p:nvSpPr>
          <p:cNvPr id="3" name="Content Placeholder 2"/>
          <p:cNvSpPr>
            <a:spLocks noGrp="1"/>
          </p:cNvSpPr>
          <p:nvPr>
            <p:ph idx="1"/>
          </p:nvPr>
        </p:nvSpPr>
        <p:spPr/>
        <p:txBody>
          <a:bodyPr/>
          <a:lstStyle/>
          <a:p>
            <a:r>
              <a:rPr lang="en-US" dirty="0" smtClean="0"/>
              <a:t>Gyri – Bulges</a:t>
            </a:r>
          </a:p>
          <a:p>
            <a:r>
              <a:rPr lang="en-US" dirty="0" smtClean="0"/>
              <a:t>Sulci – Shallow indentations between bulges</a:t>
            </a:r>
          </a:p>
          <a:p>
            <a:r>
              <a:rPr lang="en-US" dirty="0" smtClean="0"/>
              <a:t>Fissures – Larger, deeper furrows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Cerebral Cortex </a:t>
            </a:r>
            <a:endParaRPr lang="en-US" dirty="0"/>
          </a:p>
        </p:txBody>
      </p:sp>
      <p:sp>
        <p:nvSpPr>
          <p:cNvPr id="3" name="Content Placeholder 2"/>
          <p:cNvSpPr>
            <a:spLocks noGrp="1"/>
          </p:cNvSpPr>
          <p:nvPr>
            <p:ph idx="1"/>
          </p:nvPr>
        </p:nvSpPr>
        <p:spPr/>
        <p:txBody>
          <a:bodyPr/>
          <a:lstStyle/>
          <a:p>
            <a:r>
              <a:rPr lang="en-US" dirty="0" smtClean="0"/>
              <a:t>Frontal lobe</a:t>
            </a:r>
          </a:p>
          <a:p>
            <a:r>
              <a:rPr lang="en-US" dirty="0" smtClean="0"/>
              <a:t>Parietal lobe</a:t>
            </a:r>
          </a:p>
          <a:p>
            <a:r>
              <a:rPr lang="en-US" dirty="0" smtClean="0"/>
              <a:t>Temporal lobe</a:t>
            </a:r>
          </a:p>
          <a:p>
            <a:r>
              <a:rPr lang="en-US" dirty="0" smtClean="0"/>
              <a:t>Occipital lobe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Lobes and Functional Areas: </a:t>
            </a:r>
            <a:br>
              <a:rPr lang="en-US" dirty="0" smtClean="0"/>
            </a:br>
            <a:r>
              <a:rPr lang="en-US" dirty="0" smtClean="0"/>
              <a:t>The Cerebrum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763" y="1560745"/>
            <a:ext cx="6392474" cy="4757718"/>
          </a:xfrm>
          <a:prstGeom prst="rect">
            <a:avLst/>
          </a:prstGeom>
        </p:spPr>
      </p:pic>
      <p:sp>
        <p:nvSpPr>
          <p:cNvPr id="3" name="Rectangle 2"/>
          <p:cNvSpPr/>
          <p:nvPr/>
        </p:nvSpPr>
        <p:spPr>
          <a:xfrm>
            <a:off x="1993004" y="6210741"/>
            <a:ext cx="5157989" cy="215444"/>
          </a:xfrm>
          <a:prstGeom prst="rect">
            <a:avLst/>
          </a:prstGeom>
        </p:spPr>
        <p:txBody>
          <a:bodyPr wrap="square">
            <a:spAutoFit/>
          </a:bodyPr>
          <a:lstStyle/>
          <a:p>
            <a:pPr algn="ctr"/>
            <a:r>
              <a:rPr lang="en-US" sz="800" dirty="0"/>
              <a:t>From Applegate E: </a:t>
            </a:r>
            <a:r>
              <a:rPr lang="en-US" sz="800" i="1" dirty="0"/>
              <a:t>The anatomy and physiology learning system</a:t>
            </a:r>
            <a:r>
              <a:rPr lang="en-US" sz="800" dirty="0"/>
              <a:t>, </a:t>
            </a:r>
            <a:r>
              <a:rPr lang="en-US" sz="800" dirty="0" err="1"/>
              <a:t>ed</a:t>
            </a:r>
            <a:r>
              <a:rPr lang="en-US" sz="800" dirty="0"/>
              <a:t> 2, St Louis, 2000, WB Saunders.</a:t>
            </a:r>
            <a:endParaRPr lang="en-US" sz="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Diencephalon </a:t>
            </a:r>
            <a:endParaRPr lang="en-US" dirty="0"/>
          </a:p>
        </p:txBody>
      </p:sp>
      <p:sp>
        <p:nvSpPr>
          <p:cNvPr id="3" name="Content Placeholder 2"/>
          <p:cNvSpPr>
            <a:spLocks noGrp="1"/>
          </p:cNvSpPr>
          <p:nvPr>
            <p:ph idx="1"/>
          </p:nvPr>
        </p:nvSpPr>
        <p:spPr/>
        <p:txBody>
          <a:bodyPr/>
          <a:lstStyle/>
          <a:p>
            <a:r>
              <a:rPr lang="en-US" dirty="0" smtClean="0"/>
              <a:t>Thalamus</a:t>
            </a:r>
          </a:p>
          <a:p>
            <a:r>
              <a:rPr lang="en-US" dirty="0" smtClean="0"/>
              <a:t>Hypothalamus</a:t>
            </a:r>
          </a:p>
          <a:p>
            <a:r>
              <a:rPr lang="en-US" dirty="0" smtClean="0"/>
              <a:t>Posterior pituitary gland</a:t>
            </a:r>
          </a:p>
          <a:p>
            <a:r>
              <a:rPr lang="en-US" dirty="0" smtClean="0"/>
              <a:t>Pineal gland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Rhombencephalon </a:t>
            </a:r>
            <a:endParaRPr lang="en-US" dirty="0"/>
          </a:p>
        </p:txBody>
      </p:sp>
      <p:sp>
        <p:nvSpPr>
          <p:cNvPr id="3" name="Content Placeholder 2"/>
          <p:cNvSpPr>
            <a:spLocks noGrp="1"/>
          </p:cNvSpPr>
          <p:nvPr>
            <p:ph idx="1"/>
          </p:nvPr>
        </p:nvSpPr>
        <p:spPr/>
        <p:txBody>
          <a:bodyPr/>
          <a:lstStyle/>
          <a:p>
            <a:r>
              <a:rPr lang="en-US" dirty="0" smtClean="0"/>
              <a:t>Cerebellum</a:t>
            </a:r>
          </a:p>
          <a:p>
            <a:r>
              <a:rPr lang="en-US" dirty="0" smtClean="0"/>
              <a:t>Medulla oblongata </a:t>
            </a:r>
          </a:p>
          <a:p>
            <a:r>
              <a:rPr lang="en-US" dirty="0" smtClean="0"/>
              <a:t>Pons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Ventricles of the Brain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44" y="1575547"/>
            <a:ext cx="7023713" cy="4142673"/>
          </a:xfrm>
          <a:prstGeom prst="rect">
            <a:avLst/>
          </a:prstGeom>
        </p:spPr>
      </p:pic>
      <p:sp>
        <p:nvSpPr>
          <p:cNvPr id="5" name="Rectangle 4"/>
          <p:cNvSpPr/>
          <p:nvPr/>
        </p:nvSpPr>
        <p:spPr>
          <a:xfrm>
            <a:off x="1993005" y="5718220"/>
            <a:ext cx="5157989" cy="215444"/>
          </a:xfrm>
          <a:prstGeom prst="rect">
            <a:avLst/>
          </a:prstGeom>
        </p:spPr>
        <p:txBody>
          <a:bodyPr wrap="square">
            <a:spAutoFit/>
          </a:bodyPr>
          <a:lstStyle/>
          <a:p>
            <a:pPr algn="ctr"/>
            <a:r>
              <a:rPr lang="en-US" sz="800" dirty="0"/>
              <a:t>From Applegate E: </a:t>
            </a:r>
            <a:r>
              <a:rPr lang="en-US" sz="800" i="1" dirty="0"/>
              <a:t>The anatomy and physiology learning system</a:t>
            </a:r>
            <a:r>
              <a:rPr lang="en-US" sz="800" dirty="0"/>
              <a:t>, </a:t>
            </a:r>
            <a:r>
              <a:rPr lang="en-US" sz="800" dirty="0" err="1"/>
              <a:t>ed</a:t>
            </a:r>
            <a:r>
              <a:rPr lang="en-US" sz="800" dirty="0"/>
              <a:t> 2, St Louis, 2000, WB Saunders.</a:t>
            </a:r>
            <a:endParaRPr lang="en-US" sz="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Supply to the Brain </a:t>
            </a:r>
            <a:endParaRPr lang="en-US" dirty="0"/>
          </a:p>
        </p:txBody>
      </p:sp>
      <p:sp>
        <p:nvSpPr>
          <p:cNvPr id="3" name="Content Placeholder 2"/>
          <p:cNvSpPr>
            <a:spLocks noGrp="1"/>
          </p:cNvSpPr>
          <p:nvPr>
            <p:ph idx="1"/>
          </p:nvPr>
        </p:nvSpPr>
        <p:spPr/>
        <p:txBody>
          <a:bodyPr/>
          <a:lstStyle/>
          <a:p>
            <a:r>
              <a:rPr lang="en-US" dirty="0" smtClean="0"/>
              <a:t>Internal carotids</a:t>
            </a:r>
          </a:p>
          <a:p>
            <a:r>
              <a:rPr lang="en-US" dirty="0" smtClean="0"/>
              <a:t>Vertebral arteries</a:t>
            </a:r>
          </a:p>
          <a:p>
            <a:r>
              <a:rPr lang="en-US" dirty="0" smtClean="0"/>
              <a:t>Circle of Willis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Vertebral Column </a:t>
            </a:r>
            <a:endParaRPr lang="en-US" dirty="0"/>
          </a:p>
        </p:txBody>
      </p:sp>
      <p:sp>
        <p:nvSpPr>
          <p:cNvPr id="3" name="Content Placeholder 2"/>
          <p:cNvSpPr>
            <a:spLocks noGrp="1"/>
          </p:cNvSpPr>
          <p:nvPr>
            <p:ph idx="1"/>
          </p:nvPr>
        </p:nvSpPr>
        <p:spPr/>
        <p:txBody>
          <a:bodyPr/>
          <a:lstStyle/>
          <a:p>
            <a:r>
              <a:rPr lang="en-US" dirty="0" smtClean="0"/>
              <a:t>Composed of 33 bones or vertebrae</a:t>
            </a:r>
          </a:p>
          <a:p>
            <a:pPr lvl="1"/>
            <a:r>
              <a:rPr lang="en-US" dirty="0" smtClean="0"/>
              <a:t>7 cervical vertebrae</a:t>
            </a:r>
          </a:p>
          <a:p>
            <a:pPr lvl="1"/>
            <a:r>
              <a:rPr lang="en-US" dirty="0" smtClean="0"/>
              <a:t>12 thoracic vertebrae</a:t>
            </a:r>
          </a:p>
          <a:p>
            <a:pPr lvl="1"/>
            <a:r>
              <a:rPr lang="en-US" dirty="0" smtClean="0"/>
              <a:t>5 lumbar vertebrae</a:t>
            </a:r>
          </a:p>
          <a:p>
            <a:pPr lvl="1"/>
            <a:r>
              <a:rPr lang="en-US" dirty="0" smtClean="0"/>
              <a:t>5 sacral vertebrae (fused as one)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Vertebrae </a:t>
            </a:r>
            <a:endParaRPr lang="en-US" dirty="0"/>
          </a:p>
        </p:txBody>
      </p:sp>
      <p:sp>
        <p:nvSpPr>
          <p:cNvPr id="3" name="Content Placeholder 2"/>
          <p:cNvSpPr>
            <a:spLocks noGrp="1"/>
          </p:cNvSpPr>
          <p:nvPr>
            <p:ph idx="1"/>
          </p:nvPr>
        </p:nvSpPr>
        <p:spPr/>
        <p:txBody>
          <a:bodyPr/>
          <a:lstStyle/>
          <a:p>
            <a:r>
              <a:rPr lang="en-US" dirty="0" smtClean="0"/>
              <a:t>Atlas – First cervical vertebra supports the skull</a:t>
            </a:r>
          </a:p>
          <a:p>
            <a:r>
              <a:rPr lang="en-US" dirty="0" smtClean="0"/>
              <a:t>Axis – Second cervical vertebra provides rotational movement</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831229"/>
            <a:ext cx="8229600" cy="1143000"/>
          </a:xfrm>
        </p:spPr>
        <p:txBody>
          <a:bodyPr>
            <a:normAutofit/>
          </a:bodyPr>
          <a:lstStyle/>
          <a:p>
            <a:r>
              <a:rPr lang="en-US" sz="3200" dirty="0" smtClean="0"/>
              <a:t>Anatomy and Pathology</a:t>
            </a:r>
            <a:endParaRPr lang="en-US" sz="3000" dirty="0">
              <a:cs typeface="Arial" pitchFamily="34" charset="0"/>
            </a:endParaRPr>
          </a:p>
        </p:txBody>
      </p:sp>
      <p:sp>
        <p:nvSpPr>
          <p:cNvPr id="3" name="Content Placeholder 2"/>
          <p:cNvSpPr>
            <a:spLocks noGrp="1"/>
          </p:cNvSpPr>
          <p:nvPr>
            <p:ph idx="1"/>
          </p:nvPr>
        </p:nvSpPr>
        <p:spPr>
          <a:xfrm>
            <a:off x="477078" y="1775446"/>
            <a:ext cx="8229600" cy="4525963"/>
          </a:xfrm>
        </p:spPr>
        <p:txBody>
          <a:bodyPr>
            <a:normAutofit/>
          </a:bodyPr>
          <a:lstStyle/>
          <a:p>
            <a:pPr marL="514350" indent="-514350">
              <a:buFont typeface="+mj-lt"/>
              <a:buAutoNum type="arabicPeriod"/>
            </a:pPr>
            <a:r>
              <a:rPr lang="en-US" sz="2800" dirty="0" smtClean="0"/>
              <a:t>Identify key anatomical features of the nervous system.</a:t>
            </a:r>
          </a:p>
          <a:p>
            <a:pPr marL="514350" indent="-514350">
              <a:buFont typeface="+mj-lt"/>
              <a:buAutoNum type="arabicPeriod"/>
            </a:pPr>
            <a:r>
              <a:rPr lang="en-US" sz="2800" dirty="0" smtClean="0"/>
              <a:t>Describe basic physiology of the autonomic nervous system.</a:t>
            </a:r>
          </a:p>
          <a:p>
            <a:pPr marL="514350" indent="-514350">
              <a:buFont typeface="+mj-lt"/>
              <a:buAutoNum type="arabicPeriod"/>
            </a:pPr>
            <a:r>
              <a:rPr lang="en-US" sz="2800" dirty="0" smtClean="0"/>
              <a:t>Describe basic diagnostic procedures of the nervous system.</a:t>
            </a:r>
          </a:p>
          <a:p>
            <a:pPr marL="514350" indent="-514350">
              <a:buFont typeface="+mj-lt"/>
              <a:buAutoNum type="arabicPeriod"/>
            </a:pPr>
            <a:endParaRPr lang="en-US" sz="2800" dirty="0"/>
          </a:p>
        </p:txBody>
      </p:sp>
      <p:sp>
        <p:nvSpPr>
          <p:cNvPr id="4" name="TextBox 3"/>
          <p:cNvSpPr txBox="1"/>
          <p:nvPr/>
        </p:nvSpPr>
        <p:spPr>
          <a:xfrm>
            <a:off x="3120887" y="318052"/>
            <a:ext cx="2558714" cy="615553"/>
          </a:xfrm>
          <a:prstGeom prst="rect">
            <a:avLst/>
          </a:prstGeom>
          <a:noFill/>
        </p:spPr>
        <p:txBody>
          <a:bodyPr wrap="none" rtlCol="0">
            <a:spAutoFit/>
          </a:bodyPr>
          <a:lstStyle/>
          <a:p>
            <a:r>
              <a:rPr lang="en-US" sz="3400" dirty="0" smtClean="0"/>
              <a:t>Lesson 36.1</a:t>
            </a:r>
            <a:endParaRPr lang="en-US" sz="3400"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Spinal Cord </a:t>
            </a:r>
            <a:endParaRPr lang="en-US" dirty="0"/>
          </a:p>
        </p:txBody>
      </p:sp>
      <p:sp>
        <p:nvSpPr>
          <p:cNvPr id="3" name="Content Placeholder 2"/>
          <p:cNvSpPr>
            <a:spLocks noGrp="1"/>
          </p:cNvSpPr>
          <p:nvPr>
            <p:ph idx="1"/>
          </p:nvPr>
        </p:nvSpPr>
        <p:spPr/>
        <p:txBody>
          <a:bodyPr/>
          <a:lstStyle/>
          <a:p>
            <a:r>
              <a:rPr lang="en-US" dirty="0" smtClean="0"/>
              <a:t>Begins at the foramen magnum</a:t>
            </a:r>
          </a:p>
          <a:p>
            <a:r>
              <a:rPr lang="en-US" dirty="0" smtClean="0"/>
              <a:t>Ends at the cauda equina (first and second lumbar vertebrae)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Supply to Spinal Cord </a:t>
            </a:r>
            <a:endParaRPr lang="en-US" dirty="0"/>
          </a:p>
        </p:txBody>
      </p:sp>
      <p:sp>
        <p:nvSpPr>
          <p:cNvPr id="3" name="Content Placeholder 2"/>
          <p:cNvSpPr>
            <a:spLocks noGrp="1"/>
          </p:cNvSpPr>
          <p:nvPr>
            <p:ph idx="1"/>
          </p:nvPr>
        </p:nvSpPr>
        <p:spPr/>
        <p:txBody>
          <a:bodyPr/>
          <a:lstStyle/>
          <a:p>
            <a:r>
              <a:rPr lang="en-US" dirty="0" smtClean="0"/>
              <a:t>Branches of the vertebral artery</a:t>
            </a:r>
          </a:p>
          <a:p>
            <a:r>
              <a:rPr lang="en-US" dirty="0" smtClean="0"/>
              <a:t>Posterior spinal arteries</a:t>
            </a:r>
          </a:p>
          <a:p>
            <a:r>
              <a:rPr lang="en-US" dirty="0" smtClean="0"/>
              <a:t>Posterior inferior cerebral arteries </a:t>
            </a:r>
          </a:p>
          <a:p>
            <a:r>
              <a:rPr lang="en-US" dirty="0" smtClean="0"/>
              <a:t>Various regions of the aorta</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Cranial Nerves </a:t>
            </a:r>
            <a:endParaRPr lang="en-US" dirty="0"/>
          </a:p>
        </p:txBody>
      </p:sp>
      <p:sp>
        <p:nvSpPr>
          <p:cNvPr id="3" name="Content Placeholder 2"/>
          <p:cNvSpPr>
            <a:spLocks noGrp="1"/>
          </p:cNvSpPr>
          <p:nvPr>
            <p:ph idx="1"/>
          </p:nvPr>
        </p:nvSpPr>
        <p:spPr/>
        <p:txBody>
          <a:bodyPr/>
          <a:lstStyle/>
          <a:p>
            <a:r>
              <a:rPr lang="en-US" dirty="0" smtClean="0"/>
              <a:t>Olfactory</a:t>
            </a:r>
          </a:p>
          <a:p>
            <a:r>
              <a:rPr lang="en-US" dirty="0" smtClean="0"/>
              <a:t>Optic</a:t>
            </a:r>
          </a:p>
          <a:p>
            <a:r>
              <a:rPr lang="en-US" dirty="0" smtClean="0"/>
              <a:t>Oculomotor</a:t>
            </a:r>
          </a:p>
          <a:p>
            <a:r>
              <a:rPr lang="en-US" dirty="0" smtClean="0"/>
              <a:t>Trochlear</a:t>
            </a:r>
          </a:p>
          <a:p>
            <a:r>
              <a:rPr lang="en-US" dirty="0" smtClean="0"/>
              <a:t>Trigeminal</a:t>
            </a:r>
          </a:p>
          <a:p>
            <a:r>
              <a:rPr lang="en-US" dirty="0" smtClean="0"/>
              <a:t>Abducens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Cranial Nerves (Cont.) </a:t>
            </a:r>
            <a:endParaRPr lang="en-US" dirty="0"/>
          </a:p>
        </p:txBody>
      </p:sp>
      <p:sp>
        <p:nvSpPr>
          <p:cNvPr id="3" name="Content Placeholder 2"/>
          <p:cNvSpPr>
            <a:spLocks noGrp="1"/>
          </p:cNvSpPr>
          <p:nvPr>
            <p:ph idx="1"/>
          </p:nvPr>
        </p:nvSpPr>
        <p:spPr/>
        <p:txBody>
          <a:bodyPr/>
          <a:lstStyle/>
          <a:p>
            <a:r>
              <a:rPr lang="en-US" dirty="0" smtClean="0"/>
              <a:t>Facial</a:t>
            </a:r>
          </a:p>
          <a:p>
            <a:r>
              <a:rPr lang="en-US" dirty="0" smtClean="0"/>
              <a:t>Vestibulocochlear (acoustic)</a:t>
            </a:r>
          </a:p>
          <a:p>
            <a:r>
              <a:rPr lang="en-US" dirty="0" smtClean="0"/>
              <a:t>Glossopharyngeal</a:t>
            </a:r>
          </a:p>
          <a:p>
            <a:r>
              <a:rPr lang="en-US" dirty="0" smtClean="0"/>
              <a:t>Vagus</a:t>
            </a:r>
          </a:p>
          <a:p>
            <a:r>
              <a:rPr lang="en-US" dirty="0" smtClean="0"/>
              <a:t>Accessory</a:t>
            </a:r>
          </a:p>
          <a:p>
            <a:r>
              <a:rPr lang="en-US" dirty="0" smtClean="0"/>
              <a:t>Hypoglossal </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Nerves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305" y="1405127"/>
            <a:ext cx="6331390" cy="4544911"/>
          </a:xfrm>
          <a:prstGeom prst="rect">
            <a:avLst/>
          </a:prstGeom>
        </p:spPr>
      </p:pic>
      <p:sp>
        <p:nvSpPr>
          <p:cNvPr id="3" name="Rectangle 2"/>
          <p:cNvSpPr/>
          <p:nvPr/>
        </p:nvSpPr>
        <p:spPr>
          <a:xfrm>
            <a:off x="2286000" y="5950038"/>
            <a:ext cx="4572000" cy="215444"/>
          </a:xfrm>
          <a:prstGeom prst="rect">
            <a:avLst/>
          </a:prstGeom>
        </p:spPr>
        <p:txBody>
          <a:bodyPr>
            <a:spAutoFit/>
          </a:bodyPr>
          <a:lstStyle/>
          <a:p>
            <a:pPr algn="ctr"/>
            <a:r>
              <a:rPr lang="en-US" sz="800" dirty="0"/>
              <a:t>From </a:t>
            </a:r>
            <a:r>
              <a:rPr lang="en-US" sz="800" dirty="0" err="1"/>
              <a:t>Rengachary</a:t>
            </a:r>
            <a:r>
              <a:rPr lang="en-US" sz="800" dirty="0"/>
              <a:t> S, </a:t>
            </a:r>
            <a:r>
              <a:rPr lang="en-US" sz="800" dirty="0" err="1"/>
              <a:t>Ellenbogen</a:t>
            </a:r>
            <a:r>
              <a:rPr lang="en-US" sz="800" dirty="0"/>
              <a:t> R: </a:t>
            </a:r>
            <a:r>
              <a:rPr lang="en-US" sz="800" i="1" dirty="0"/>
              <a:t>Principles of neurosurgery</a:t>
            </a:r>
            <a:r>
              <a:rPr lang="en-US" sz="800" dirty="0"/>
              <a:t>, </a:t>
            </a:r>
            <a:r>
              <a:rPr lang="en-US" sz="800" dirty="0" err="1"/>
              <a:t>ed</a:t>
            </a:r>
            <a:r>
              <a:rPr lang="en-US" sz="800" dirty="0"/>
              <a:t> 2, St Louis, 2005, Mosby.</a:t>
            </a:r>
            <a:endParaRPr lang="en-US" sz="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a:t>
            </a:r>
            <a:r>
              <a:rPr lang="en-US" dirty="0"/>
              <a:t>Nerves (Cont.) </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925" y="1372327"/>
            <a:ext cx="6716151" cy="4809531"/>
          </a:xfrm>
          <a:prstGeom prst="rect">
            <a:avLst/>
          </a:prstGeom>
        </p:spPr>
      </p:pic>
      <p:sp>
        <p:nvSpPr>
          <p:cNvPr id="5" name="Rectangle 4"/>
          <p:cNvSpPr/>
          <p:nvPr/>
        </p:nvSpPr>
        <p:spPr>
          <a:xfrm>
            <a:off x="1993004" y="6210741"/>
            <a:ext cx="5157989" cy="215444"/>
          </a:xfrm>
          <a:prstGeom prst="rect">
            <a:avLst/>
          </a:prstGeom>
        </p:spPr>
        <p:txBody>
          <a:bodyPr wrap="square">
            <a:spAutoFit/>
          </a:bodyPr>
          <a:lstStyle/>
          <a:p>
            <a:pPr algn="ctr"/>
            <a:r>
              <a:rPr lang="en-US" sz="800" dirty="0"/>
              <a:t>From Applegate E: </a:t>
            </a:r>
            <a:r>
              <a:rPr lang="en-US" sz="800" i="1" dirty="0"/>
              <a:t>The anatomy and physiology learning system</a:t>
            </a:r>
            <a:r>
              <a:rPr lang="en-US" sz="800" dirty="0"/>
              <a:t>, </a:t>
            </a:r>
            <a:r>
              <a:rPr lang="en-US" sz="800" dirty="0" err="1"/>
              <a:t>ed</a:t>
            </a:r>
            <a:r>
              <a:rPr lang="en-US" sz="800" dirty="0"/>
              <a:t> 2, St Louis, 2000, WB Saunders.</a:t>
            </a:r>
            <a:endParaRPr lang="en-US" sz="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Autonomic Nervous System </a:t>
            </a:r>
            <a:endParaRPr lang="en-US" dirty="0"/>
          </a:p>
        </p:txBody>
      </p:sp>
      <p:sp>
        <p:nvSpPr>
          <p:cNvPr id="3" name="Content Placeholder 2"/>
          <p:cNvSpPr>
            <a:spLocks noGrp="1"/>
          </p:cNvSpPr>
          <p:nvPr>
            <p:ph idx="1"/>
          </p:nvPr>
        </p:nvSpPr>
        <p:spPr/>
        <p:txBody>
          <a:bodyPr/>
          <a:lstStyle/>
          <a:p>
            <a:r>
              <a:rPr lang="en-US" dirty="0" smtClean="0"/>
              <a:t>Involuntary system that transmits signals for vital functions such as </a:t>
            </a:r>
          </a:p>
          <a:p>
            <a:pPr lvl="1"/>
            <a:r>
              <a:rPr lang="en-US" dirty="0" smtClean="0"/>
              <a:t>Heart rate</a:t>
            </a:r>
          </a:p>
          <a:p>
            <a:pPr lvl="1"/>
            <a:r>
              <a:rPr lang="en-US" dirty="0" smtClean="0"/>
              <a:t>Respiration</a:t>
            </a:r>
          </a:p>
          <a:p>
            <a:pPr lvl="1"/>
            <a:r>
              <a:rPr lang="en-US" dirty="0" smtClean="0"/>
              <a:t>Digestion</a:t>
            </a:r>
          </a:p>
          <a:p>
            <a:r>
              <a:rPr lang="en-US" dirty="0" smtClean="0"/>
              <a:t>Connects the central nervous system (CNS) to viscera via the cranial and spinal nerves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Somatic Nervous System </a:t>
            </a:r>
            <a:endParaRPr lang="en-US" dirty="0"/>
          </a:p>
        </p:txBody>
      </p:sp>
      <p:sp>
        <p:nvSpPr>
          <p:cNvPr id="3" name="Content Placeholder 2"/>
          <p:cNvSpPr>
            <a:spLocks noGrp="1"/>
          </p:cNvSpPr>
          <p:nvPr>
            <p:ph idx="1"/>
          </p:nvPr>
        </p:nvSpPr>
        <p:spPr/>
        <p:txBody>
          <a:bodyPr/>
          <a:lstStyle/>
          <a:p>
            <a:r>
              <a:rPr lang="en-US" dirty="0" smtClean="0"/>
              <a:t>Connects the CNS to the skin and the skeletal muscles via the cranial and spinal nerves</a:t>
            </a:r>
          </a:p>
          <a:p>
            <a:r>
              <a:rPr lang="en-US" dirty="0" smtClean="0"/>
              <a:t>Keeps the body in touch with its surroundings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Procedures </a:t>
            </a:r>
            <a:endParaRPr lang="en-US" dirty="0"/>
          </a:p>
        </p:txBody>
      </p:sp>
      <p:sp>
        <p:nvSpPr>
          <p:cNvPr id="4" name="Content Placeholder 3"/>
          <p:cNvSpPr>
            <a:spLocks noGrp="1"/>
          </p:cNvSpPr>
          <p:nvPr>
            <p:ph sz="half" idx="1"/>
          </p:nvPr>
        </p:nvSpPr>
        <p:spPr/>
        <p:txBody>
          <a:bodyPr>
            <a:normAutofit/>
          </a:bodyPr>
          <a:lstStyle/>
          <a:p>
            <a:r>
              <a:rPr lang="en-US" dirty="0" smtClean="0"/>
              <a:t>History and physical</a:t>
            </a:r>
          </a:p>
          <a:p>
            <a:r>
              <a:rPr lang="en-US" dirty="0" smtClean="0"/>
              <a:t>Imaging studies</a:t>
            </a:r>
          </a:p>
          <a:p>
            <a:pPr lvl="1"/>
            <a:r>
              <a:rPr lang="en-US" dirty="0" smtClean="0"/>
              <a:t>Computed tomography (CT)</a:t>
            </a:r>
          </a:p>
          <a:p>
            <a:pPr lvl="1"/>
            <a:r>
              <a:rPr lang="en-US" dirty="0" smtClean="0"/>
              <a:t>Magnetic resonance imaging (MRI)</a:t>
            </a:r>
          </a:p>
          <a:p>
            <a:pPr lvl="1"/>
            <a:r>
              <a:rPr lang="en-US" dirty="0" smtClean="0"/>
              <a:t>Functional MRI (fMRI)	</a:t>
            </a:r>
          </a:p>
          <a:p>
            <a:pPr lvl="1"/>
            <a:r>
              <a:rPr lang="en-US" dirty="0" smtClean="0"/>
              <a:t>Stereotactic MRI</a:t>
            </a:r>
          </a:p>
          <a:p>
            <a:pPr lvl="1"/>
            <a:r>
              <a:rPr lang="en-US" dirty="0" smtClean="0"/>
              <a:t>Angiography </a:t>
            </a:r>
          </a:p>
          <a:p>
            <a:endParaRPr lang="en-US" dirty="0"/>
          </a:p>
        </p:txBody>
      </p:sp>
      <p:sp>
        <p:nvSpPr>
          <p:cNvPr id="5" name="Content Placeholder 4"/>
          <p:cNvSpPr>
            <a:spLocks noGrp="1"/>
          </p:cNvSpPr>
          <p:nvPr>
            <p:ph sz="half" idx="2"/>
          </p:nvPr>
        </p:nvSpPr>
        <p:spPr>
          <a:xfrm>
            <a:off x="4286693" y="2684721"/>
            <a:ext cx="4038600" cy="4525963"/>
          </a:xfrm>
        </p:spPr>
        <p:txBody>
          <a:bodyPr>
            <a:normAutofit/>
          </a:bodyPr>
          <a:lstStyle/>
          <a:p>
            <a:pPr lvl="1"/>
            <a:r>
              <a:rPr lang="en-US" dirty="0" smtClean="0"/>
              <a:t>Magnetic resonance angiography (MRA)	</a:t>
            </a:r>
          </a:p>
          <a:p>
            <a:pPr lvl="1"/>
            <a:r>
              <a:rPr lang="en-US" dirty="0" smtClean="0"/>
              <a:t>Digital subtraction angiography (DSA)	</a:t>
            </a:r>
          </a:p>
          <a:p>
            <a:pPr lvl="1"/>
            <a:r>
              <a:rPr lang="en-US" dirty="0" smtClean="0"/>
              <a:t>Three-dimensional CT</a:t>
            </a:r>
          </a:p>
          <a:p>
            <a:pPr lvl="1"/>
            <a:r>
              <a:rPr lang="en-US" dirty="0" smtClean="0"/>
              <a:t>Myelography</a:t>
            </a:r>
          </a:p>
          <a:p>
            <a:pPr lvl="1"/>
            <a:r>
              <a:rPr lang="en-US" dirty="0" smtClean="0"/>
              <a:t>Discography </a:t>
            </a:r>
          </a:p>
          <a:p>
            <a:pPr lvl="1"/>
            <a:r>
              <a:rPr lang="en-US" dirty="0" smtClean="0"/>
              <a:t>Ultrasound</a:t>
            </a:r>
          </a:p>
          <a:p>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Electrical and Neurotransmission Studies</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dirty="0" smtClean="0"/>
              <a:t>Electroencephalogram (EEG)</a:t>
            </a:r>
          </a:p>
          <a:p>
            <a:r>
              <a:rPr lang="en-US" dirty="0" smtClean="0"/>
              <a:t>Electromyography (EMG)</a:t>
            </a:r>
          </a:p>
          <a:p>
            <a:r>
              <a:rPr lang="en-US" dirty="0" smtClean="0"/>
              <a:t>Somatosensory evoked potentials (SSEP)</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Review </a:t>
            </a:r>
            <a:endParaRPr lang="en-US" dirty="0"/>
          </a:p>
        </p:txBody>
      </p:sp>
      <p:sp>
        <p:nvSpPr>
          <p:cNvPr id="3" name="Content Placeholder 2"/>
          <p:cNvSpPr>
            <a:spLocks noGrp="1"/>
          </p:cNvSpPr>
          <p:nvPr>
            <p:ph idx="1"/>
          </p:nvPr>
        </p:nvSpPr>
        <p:spPr/>
        <p:txBody>
          <a:bodyPr/>
          <a:lstStyle/>
          <a:p>
            <a:r>
              <a:rPr lang="en-US" dirty="0" smtClean="0"/>
              <a:t>Review terms and definitions listed at beginning of chapter</a:t>
            </a:r>
          </a:p>
          <a:p>
            <a:r>
              <a:rPr lang="en-US" dirty="0" smtClean="0"/>
              <a:t>Use your medical dictionary if necessary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957" y="831229"/>
            <a:ext cx="8229600" cy="1143000"/>
          </a:xfrm>
        </p:spPr>
        <p:txBody>
          <a:bodyPr>
            <a:normAutofit/>
          </a:bodyPr>
          <a:lstStyle/>
          <a:p>
            <a:r>
              <a:rPr lang="en-US" sz="3200" dirty="0" smtClean="0"/>
              <a:t>Case Planning for Nervous System Procedures</a:t>
            </a:r>
            <a:endParaRPr lang="en-US" sz="3000" dirty="0">
              <a:cs typeface="Arial" pitchFamily="34" charset="0"/>
            </a:endParaRPr>
          </a:p>
        </p:txBody>
      </p:sp>
      <p:sp>
        <p:nvSpPr>
          <p:cNvPr id="3" name="Content Placeholder 2"/>
          <p:cNvSpPr>
            <a:spLocks noGrp="1"/>
          </p:cNvSpPr>
          <p:nvPr>
            <p:ph idx="1"/>
          </p:nvPr>
        </p:nvSpPr>
        <p:spPr>
          <a:xfrm>
            <a:off x="477078" y="1775446"/>
            <a:ext cx="8229600" cy="4525963"/>
          </a:xfrm>
        </p:spPr>
        <p:txBody>
          <a:bodyPr>
            <a:normAutofit/>
          </a:bodyPr>
          <a:lstStyle/>
          <a:p>
            <a:pPr marL="514350" indent="-514350">
              <a:buFont typeface="+mj-lt"/>
              <a:buAutoNum type="arabicPeriod" startAt="4"/>
            </a:pPr>
            <a:r>
              <a:rPr lang="en-US" sz="2800" dirty="0" smtClean="0"/>
              <a:t>Discuss key elements of case planning for pediatric surgery.</a:t>
            </a:r>
          </a:p>
          <a:p>
            <a:pPr marL="514350" indent="-514350">
              <a:buFont typeface="+mj-lt"/>
              <a:buAutoNum type="arabicPeriod" startAt="4"/>
            </a:pPr>
            <a:r>
              <a:rPr lang="en-US" sz="2800" dirty="0" smtClean="0"/>
              <a:t>List and describe common surgical procedures of the nervous system.</a:t>
            </a:r>
          </a:p>
          <a:p>
            <a:pPr marL="514350" indent="-514350">
              <a:buFont typeface="+mj-lt"/>
              <a:buAutoNum type="arabicPeriod" startAt="4"/>
            </a:pPr>
            <a:endParaRPr lang="en-US" sz="2800" dirty="0"/>
          </a:p>
        </p:txBody>
      </p:sp>
      <p:sp>
        <p:nvSpPr>
          <p:cNvPr id="4" name="TextBox 3"/>
          <p:cNvSpPr txBox="1"/>
          <p:nvPr/>
        </p:nvSpPr>
        <p:spPr>
          <a:xfrm>
            <a:off x="3120887" y="318052"/>
            <a:ext cx="2558714" cy="615553"/>
          </a:xfrm>
          <a:prstGeom prst="rect">
            <a:avLst/>
          </a:prstGeom>
          <a:noFill/>
        </p:spPr>
        <p:txBody>
          <a:bodyPr wrap="none" rtlCol="0">
            <a:spAutoFit/>
          </a:bodyPr>
          <a:lstStyle/>
          <a:p>
            <a:r>
              <a:rPr lang="en-US" sz="3400" dirty="0" smtClean="0"/>
              <a:t>Lesson 36.2</a:t>
            </a:r>
            <a:endParaRPr lang="en-US" sz="3400" dirty="0"/>
          </a:p>
        </p:txBody>
      </p:sp>
      <p:sp>
        <p:nvSpPr>
          <p:cNvPr id="5" name="Footer Placeholder 4"/>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Fears </a:t>
            </a:r>
            <a:endParaRPr lang="en-US" dirty="0"/>
          </a:p>
        </p:txBody>
      </p:sp>
      <p:sp>
        <p:nvSpPr>
          <p:cNvPr id="3" name="Content Placeholder 2"/>
          <p:cNvSpPr>
            <a:spLocks noGrp="1"/>
          </p:cNvSpPr>
          <p:nvPr>
            <p:ph idx="1"/>
          </p:nvPr>
        </p:nvSpPr>
        <p:spPr/>
        <p:txBody>
          <a:bodyPr/>
          <a:lstStyle/>
          <a:p>
            <a:r>
              <a:rPr lang="en-US" dirty="0" smtClean="0"/>
              <a:t>Not waking after surgery</a:t>
            </a:r>
          </a:p>
          <a:p>
            <a:r>
              <a:rPr lang="en-US" dirty="0" smtClean="0"/>
              <a:t>Loss of sight</a:t>
            </a:r>
          </a:p>
          <a:p>
            <a:r>
              <a:rPr lang="en-US" dirty="0" smtClean="0"/>
              <a:t>Loss of hearing </a:t>
            </a:r>
          </a:p>
          <a:p>
            <a:r>
              <a:rPr lang="en-US" dirty="0" smtClean="0"/>
              <a:t>Loss of mobility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Equipment </a:t>
            </a:r>
            <a:endParaRPr lang="en-US" dirty="0"/>
          </a:p>
        </p:txBody>
      </p:sp>
      <p:sp>
        <p:nvSpPr>
          <p:cNvPr id="3" name="Content Placeholder 2"/>
          <p:cNvSpPr>
            <a:spLocks noGrp="1"/>
          </p:cNvSpPr>
          <p:nvPr>
            <p:ph idx="1"/>
          </p:nvPr>
        </p:nvSpPr>
        <p:spPr/>
        <p:txBody>
          <a:bodyPr/>
          <a:lstStyle/>
          <a:p>
            <a:r>
              <a:rPr lang="en-US" dirty="0" smtClean="0"/>
              <a:t>Operating room bed with headrest</a:t>
            </a:r>
          </a:p>
          <a:p>
            <a:r>
              <a:rPr lang="en-US" dirty="0" smtClean="0"/>
              <a:t>Monopolar electrosurgical unit</a:t>
            </a:r>
          </a:p>
          <a:p>
            <a:r>
              <a:rPr lang="en-US" dirty="0" smtClean="0"/>
              <a:t>Nitrogen (inline or tank)</a:t>
            </a:r>
          </a:p>
          <a:p>
            <a:r>
              <a:rPr lang="en-US" dirty="0" smtClean="0"/>
              <a:t>Suction units</a:t>
            </a:r>
          </a:p>
          <a:p>
            <a:r>
              <a:rPr lang="en-US" dirty="0" smtClean="0"/>
              <a:t>Imaging equipment</a:t>
            </a:r>
          </a:p>
          <a:p>
            <a:r>
              <a:rPr lang="en-US" dirty="0" smtClean="0"/>
              <a:t>Operating microscope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Mayfield Table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291" y="1577429"/>
            <a:ext cx="3889419" cy="4509471"/>
          </a:xfrm>
          <a:prstGeom prst="rect">
            <a:avLst/>
          </a:prstGeom>
        </p:spPr>
      </p:pic>
      <p:sp>
        <p:nvSpPr>
          <p:cNvPr id="3" name="Rectangle 2"/>
          <p:cNvSpPr/>
          <p:nvPr/>
        </p:nvSpPr>
        <p:spPr>
          <a:xfrm>
            <a:off x="2286000" y="6086900"/>
            <a:ext cx="4572000" cy="215444"/>
          </a:xfrm>
          <a:prstGeom prst="rect">
            <a:avLst/>
          </a:prstGeom>
        </p:spPr>
        <p:txBody>
          <a:bodyPr>
            <a:spAutoFit/>
          </a:bodyPr>
          <a:lstStyle/>
          <a:p>
            <a:pPr algn="ctr"/>
            <a:r>
              <a:rPr lang="en-US" sz="800" dirty="0"/>
              <a:t>From </a:t>
            </a:r>
            <a:r>
              <a:rPr lang="en-US" sz="800" dirty="0" err="1"/>
              <a:t>Rothrock</a:t>
            </a:r>
            <a:r>
              <a:rPr lang="en-US" sz="800" dirty="0"/>
              <a:t> J: </a:t>
            </a:r>
            <a:r>
              <a:rPr lang="en-US" sz="800" i="1" dirty="0"/>
              <a:t>Alexander’s care of the patient in surgery</a:t>
            </a:r>
            <a:r>
              <a:rPr lang="en-US" sz="800" dirty="0"/>
              <a:t>, </a:t>
            </a:r>
            <a:r>
              <a:rPr lang="en-US" sz="800" dirty="0" err="1"/>
              <a:t>ed</a:t>
            </a:r>
            <a:r>
              <a:rPr lang="en-US" sz="800" dirty="0"/>
              <a:t> 12, St Louis, 2003, Mosby.</a:t>
            </a:r>
            <a:endParaRPr lang="en-US" sz="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Instruments </a:t>
            </a:r>
            <a:endParaRPr lang="en-US" dirty="0"/>
          </a:p>
        </p:txBody>
      </p:sp>
      <p:sp>
        <p:nvSpPr>
          <p:cNvPr id="3" name="Content Placeholder 2"/>
          <p:cNvSpPr>
            <a:spLocks noGrp="1"/>
          </p:cNvSpPr>
          <p:nvPr>
            <p:ph idx="1"/>
          </p:nvPr>
        </p:nvSpPr>
        <p:spPr/>
        <p:txBody>
          <a:bodyPr/>
          <a:lstStyle/>
          <a:p>
            <a:r>
              <a:rPr lang="en-US" dirty="0" smtClean="0"/>
              <a:t>General instruments</a:t>
            </a:r>
          </a:p>
          <a:p>
            <a:r>
              <a:rPr lang="en-US" dirty="0" smtClean="0"/>
              <a:t>Specialty instruments</a:t>
            </a:r>
          </a:p>
          <a:p>
            <a:r>
              <a:rPr lang="en-US" dirty="0" smtClean="0"/>
              <a:t>Microsurgical instruments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Instruments (Cont.) </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780" y="2446781"/>
            <a:ext cx="6984440" cy="3000981"/>
          </a:xfrm>
          <a:prstGeom prst="rect">
            <a:avLst/>
          </a:prstGeom>
        </p:spPr>
      </p:pic>
      <p:sp>
        <p:nvSpPr>
          <p:cNvPr id="3" name="Rectangle 2"/>
          <p:cNvSpPr/>
          <p:nvPr/>
        </p:nvSpPr>
        <p:spPr>
          <a:xfrm>
            <a:off x="2286000" y="5447762"/>
            <a:ext cx="4572000" cy="215444"/>
          </a:xfrm>
          <a:prstGeom prst="rect">
            <a:avLst/>
          </a:prstGeom>
        </p:spPr>
        <p:txBody>
          <a:bodyPr>
            <a:spAutoFit/>
          </a:bodyPr>
          <a:lstStyle/>
          <a:p>
            <a:pPr algn="ctr"/>
            <a:r>
              <a:rPr lang="en-US" sz="800" dirty="0"/>
              <a:t>From </a:t>
            </a:r>
            <a:r>
              <a:rPr lang="en-US" sz="800" dirty="0" err="1"/>
              <a:t>Tighe</a:t>
            </a:r>
            <a:r>
              <a:rPr lang="en-US" sz="800" dirty="0"/>
              <a:t> SM: </a:t>
            </a:r>
            <a:r>
              <a:rPr lang="en-US" sz="800" i="1" dirty="0"/>
              <a:t>Instrumentation for the operating room</a:t>
            </a:r>
            <a:r>
              <a:rPr lang="en-US" sz="800" dirty="0"/>
              <a:t>, </a:t>
            </a:r>
            <a:r>
              <a:rPr lang="en-US" sz="800" dirty="0" err="1"/>
              <a:t>ed</a:t>
            </a:r>
            <a:r>
              <a:rPr lang="en-US" sz="800" dirty="0"/>
              <a:t> 6, St Louis, 2003, Mosby.</a:t>
            </a:r>
            <a:endParaRPr lang="en-US" sz="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Drills </a:t>
            </a:r>
            <a:endParaRPr lang="en-US" dirty="0"/>
          </a:p>
        </p:txBody>
      </p:sp>
      <p:sp>
        <p:nvSpPr>
          <p:cNvPr id="3" name="Content Placeholder 2"/>
          <p:cNvSpPr>
            <a:spLocks noGrp="1"/>
          </p:cNvSpPr>
          <p:nvPr>
            <p:ph idx="1"/>
          </p:nvPr>
        </p:nvSpPr>
        <p:spPr/>
        <p:txBody>
          <a:bodyPr/>
          <a:lstStyle/>
          <a:p>
            <a:r>
              <a:rPr lang="en-US" dirty="0" smtClean="0"/>
              <a:t>Drills and perforators used for all brain procedures</a:t>
            </a:r>
          </a:p>
          <a:p>
            <a:r>
              <a:rPr lang="en-US" dirty="0" smtClean="0"/>
              <a:t>Craniotomes and perforators with special attachments used to prevent injury to brain tissues</a:t>
            </a:r>
          </a:p>
          <a:p>
            <a:r>
              <a:rPr lang="en-US" dirty="0" smtClean="0"/>
              <a:t>Power source may be pneumatic, battery, or electric</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Implants </a:t>
            </a:r>
            <a:endParaRPr lang="en-US" dirty="0"/>
          </a:p>
        </p:txBody>
      </p:sp>
      <p:sp>
        <p:nvSpPr>
          <p:cNvPr id="4" name="Content Placeholder 3"/>
          <p:cNvSpPr>
            <a:spLocks noGrp="1"/>
          </p:cNvSpPr>
          <p:nvPr>
            <p:ph sz="half" idx="1"/>
          </p:nvPr>
        </p:nvSpPr>
        <p:spPr/>
        <p:txBody>
          <a:bodyPr/>
          <a:lstStyle/>
          <a:p>
            <a:r>
              <a:rPr lang="en-US" dirty="0" smtClean="0"/>
              <a:t>Tissue</a:t>
            </a:r>
          </a:p>
          <a:p>
            <a:r>
              <a:rPr lang="en-US" dirty="0" smtClean="0"/>
              <a:t>Plates</a:t>
            </a:r>
          </a:p>
          <a:p>
            <a:r>
              <a:rPr lang="en-US" dirty="0" smtClean="0"/>
              <a:t>Rods </a:t>
            </a:r>
          </a:p>
          <a:p>
            <a:r>
              <a:rPr lang="en-US" dirty="0" smtClean="0"/>
              <a:t>Shunts</a:t>
            </a:r>
          </a:p>
          <a:p>
            <a:r>
              <a:rPr lang="en-US" dirty="0" smtClean="0"/>
              <a:t>Chemotherapeutic wafers</a:t>
            </a:r>
          </a:p>
          <a:p>
            <a:endParaRPr lang="en-US" dirty="0"/>
          </a:p>
        </p:txBody>
      </p:sp>
      <p:sp>
        <p:nvSpPr>
          <p:cNvPr id="5" name="Content Placeholder 4"/>
          <p:cNvSpPr>
            <a:spLocks noGrp="1"/>
          </p:cNvSpPr>
          <p:nvPr>
            <p:ph sz="half" idx="2"/>
          </p:nvPr>
        </p:nvSpPr>
        <p:spPr/>
        <p:txBody>
          <a:bodyPr/>
          <a:lstStyle/>
          <a:p>
            <a:r>
              <a:rPr lang="en-US" dirty="0" smtClean="0"/>
              <a:t>Generators </a:t>
            </a:r>
          </a:p>
          <a:p>
            <a:r>
              <a:rPr lang="en-US" dirty="0" smtClean="0"/>
              <a:t>Bone</a:t>
            </a:r>
          </a:p>
          <a:p>
            <a:r>
              <a:rPr lang="en-US" dirty="0" smtClean="0"/>
              <a:t>Screws</a:t>
            </a:r>
          </a:p>
          <a:p>
            <a:r>
              <a:rPr lang="en-US" dirty="0" smtClean="0"/>
              <a:t>Clips</a:t>
            </a:r>
          </a:p>
          <a:p>
            <a:r>
              <a:rPr lang="en-US" dirty="0" smtClean="0"/>
              <a:t>Coils </a:t>
            </a:r>
          </a:p>
          <a:p>
            <a:endParaRPr lang="en-US" dirty="0"/>
          </a:p>
        </p:txBody>
      </p:sp>
      <p:sp>
        <p:nvSpPr>
          <p:cNvPr id="3" name="Footer Placeholder 2"/>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Implant Documentation </a:t>
            </a:r>
            <a:endParaRPr lang="en-US" dirty="0"/>
          </a:p>
        </p:txBody>
      </p:sp>
      <p:sp>
        <p:nvSpPr>
          <p:cNvPr id="3" name="Content Placeholder 2"/>
          <p:cNvSpPr>
            <a:spLocks noGrp="1"/>
          </p:cNvSpPr>
          <p:nvPr>
            <p:ph idx="1"/>
          </p:nvPr>
        </p:nvSpPr>
        <p:spPr/>
        <p:txBody>
          <a:bodyPr/>
          <a:lstStyle/>
          <a:p>
            <a:r>
              <a:rPr lang="en-US" dirty="0" smtClean="0"/>
              <a:t>Device identification (lot number, serial number, mode or batch number)</a:t>
            </a:r>
          </a:p>
          <a:p>
            <a:r>
              <a:rPr lang="en-US" dirty="0" smtClean="0"/>
              <a:t>Date of manufacture</a:t>
            </a:r>
          </a:p>
          <a:p>
            <a:r>
              <a:rPr lang="en-US" dirty="0" smtClean="0"/>
              <a:t>Patient information</a:t>
            </a:r>
          </a:p>
          <a:p>
            <a:r>
              <a:rPr lang="en-US" dirty="0" smtClean="0"/>
              <a:t>Implant location</a:t>
            </a:r>
          </a:p>
          <a:p>
            <a:r>
              <a:rPr lang="en-US" dirty="0" smtClean="0"/>
              <a:t>Physician information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Sponges </a:t>
            </a:r>
            <a:endParaRPr lang="en-US" dirty="0"/>
          </a:p>
        </p:txBody>
      </p:sp>
      <p:sp>
        <p:nvSpPr>
          <p:cNvPr id="3" name="Content Placeholder 2"/>
          <p:cNvSpPr>
            <a:spLocks noGrp="1"/>
          </p:cNvSpPr>
          <p:nvPr>
            <p:ph idx="1"/>
          </p:nvPr>
        </p:nvSpPr>
        <p:spPr/>
        <p:txBody>
          <a:bodyPr/>
          <a:lstStyle/>
          <a:p>
            <a:r>
              <a:rPr lang="en-US" dirty="0" smtClean="0"/>
              <a:t>4x4 radiopaque sponges</a:t>
            </a:r>
          </a:p>
          <a:p>
            <a:r>
              <a:rPr lang="en-US" dirty="0" smtClean="0"/>
              <a:t>Cottonoids or patties with radiopaque markers</a:t>
            </a:r>
          </a:p>
          <a:p>
            <a:r>
              <a:rPr lang="en-US" dirty="0" smtClean="0"/>
              <a:t>Cotton balls with radiopaque markers </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Neurosurgery </a:t>
            </a:r>
            <a:endParaRPr lang="en-US" dirty="0"/>
          </a:p>
        </p:txBody>
      </p:sp>
      <p:sp>
        <p:nvSpPr>
          <p:cNvPr id="3" name="Content Placeholder 2"/>
          <p:cNvSpPr>
            <a:spLocks noGrp="1"/>
          </p:cNvSpPr>
          <p:nvPr>
            <p:ph idx="1"/>
          </p:nvPr>
        </p:nvSpPr>
        <p:spPr/>
        <p:txBody>
          <a:bodyPr/>
          <a:lstStyle/>
          <a:p>
            <a:r>
              <a:rPr lang="en-US" dirty="0" smtClean="0"/>
              <a:t>Highly specialized field that focuses on</a:t>
            </a:r>
          </a:p>
          <a:p>
            <a:pPr lvl="1"/>
            <a:r>
              <a:rPr lang="en-US" dirty="0" smtClean="0"/>
              <a:t>Treatment of disease of the brain</a:t>
            </a:r>
          </a:p>
          <a:p>
            <a:pPr lvl="1"/>
            <a:r>
              <a:rPr lang="en-US" dirty="0" smtClean="0"/>
              <a:t>Functional disorders of the brain</a:t>
            </a:r>
          </a:p>
          <a:p>
            <a:pPr lvl="1"/>
            <a:r>
              <a:rPr lang="en-US" dirty="0" smtClean="0"/>
              <a:t>Treatment of the spine</a:t>
            </a:r>
          </a:p>
          <a:p>
            <a:pPr lvl="1"/>
            <a:r>
              <a:rPr lang="en-US" dirty="0" smtClean="0"/>
              <a:t>Treatment of the peripheral nerves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and Irrigation </a:t>
            </a:r>
            <a:endParaRPr lang="en-US" dirty="0"/>
          </a:p>
        </p:txBody>
      </p:sp>
      <p:sp>
        <p:nvSpPr>
          <p:cNvPr id="3" name="Content Placeholder 2"/>
          <p:cNvSpPr>
            <a:spLocks noGrp="1"/>
          </p:cNvSpPr>
          <p:nvPr>
            <p:ph idx="1"/>
          </p:nvPr>
        </p:nvSpPr>
        <p:spPr/>
        <p:txBody>
          <a:bodyPr/>
          <a:lstStyle/>
          <a:p>
            <a:r>
              <a:rPr lang="en-US" dirty="0" smtClean="0"/>
              <a:t>Hemostatic agents</a:t>
            </a:r>
          </a:p>
          <a:p>
            <a:r>
              <a:rPr lang="en-US" dirty="0" smtClean="0"/>
              <a:t>Irrigation fluid</a:t>
            </a:r>
          </a:p>
          <a:p>
            <a:r>
              <a:rPr lang="en-US" dirty="0" smtClean="0"/>
              <a:t>Antibiotics in solution with injectable saline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Drains and Sutures </a:t>
            </a:r>
            <a:endParaRPr lang="en-US" dirty="0"/>
          </a:p>
        </p:txBody>
      </p:sp>
      <p:sp>
        <p:nvSpPr>
          <p:cNvPr id="3" name="Content Placeholder 2"/>
          <p:cNvSpPr>
            <a:spLocks noGrp="1"/>
          </p:cNvSpPr>
          <p:nvPr>
            <p:ph idx="1"/>
          </p:nvPr>
        </p:nvSpPr>
        <p:spPr/>
        <p:txBody>
          <a:bodyPr/>
          <a:lstStyle/>
          <a:p>
            <a:r>
              <a:rPr lang="en-US" dirty="0" smtClean="0"/>
              <a:t>Drains </a:t>
            </a:r>
          </a:p>
          <a:p>
            <a:pPr lvl="1"/>
            <a:r>
              <a:rPr lang="en-US" dirty="0" smtClean="0"/>
              <a:t>Used to evacuate blood, serum, and fluid and to eliminate dead space</a:t>
            </a:r>
          </a:p>
          <a:p>
            <a:r>
              <a:rPr lang="en-US" dirty="0" smtClean="0"/>
              <a:t>Suture </a:t>
            </a:r>
          </a:p>
          <a:p>
            <a:pPr lvl="1"/>
            <a:r>
              <a:rPr lang="en-US" dirty="0" smtClean="0"/>
              <a:t>Silk and nylon are commonly used for retraction and closure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Cements </a:t>
            </a:r>
            <a:endParaRPr lang="en-US" dirty="0"/>
          </a:p>
        </p:txBody>
      </p:sp>
      <p:sp>
        <p:nvSpPr>
          <p:cNvPr id="3" name="Content Placeholder 2"/>
          <p:cNvSpPr>
            <a:spLocks noGrp="1"/>
          </p:cNvSpPr>
          <p:nvPr>
            <p:ph idx="1"/>
          </p:nvPr>
        </p:nvSpPr>
        <p:spPr/>
        <p:txBody>
          <a:bodyPr/>
          <a:lstStyle/>
          <a:p>
            <a:r>
              <a:rPr lang="en-US" dirty="0" smtClean="0"/>
              <a:t>Methyl methacrylate </a:t>
            </a:r>
          </a:p>
          <a:p>
            <a:pPr lvl="1"/>
            <a:r>
              <a:rPr lang="en-US" dirty="0" smtClean="0"/>
              <a:t>May be mixed with antibiotics and formed into the shape of beads</a:t>
            </a:r>
          </a:p>
          <a:p>
            <a:r>
              <a:rPr lang="en-US" dirty="0" smtClean="0"/>
              <a:t>Octylcyanoacrylate </a:t>
            </a:r>
          </a:p>
          <a:p>
            <a:pPr lvl="1"/>
            <a:r>
              <a:rPr lang="en-US" dirty="0" smtClean="0"/>
              <a:t>May be used to close the edges of the skin that are not under any pressure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Anesthesia </a:t>
            </a:r>
            <a:endParaRPr lang="en-US" dirty="0"/>
          </a:p>
        </p:txBody>
      </p:sp>
      <p:sp>
        <p:nvSpPr>
          <p:cNvPr id="3" name="Content Placeholder 2"/>
          <p:cNvSpPr>
            <a:spLocks noGrp="1"/>
          </p:cNvSpPr>
          <p:nvPr>
            <p:ph idx="1"/>
          </p:nvPr>
        </p:nvSpPr>
        <p:spPr/>
        <p:txBody>
          <a:bodyPr/>
          <a:lstStyle/>
          <a:p>
            <a:r>
              <a:rPr lang="en-US" dirty="0" smtClean="0"/>
              <a:t>Cranium and back procedures</a:t>
            </a:r>
          </a:p>
          <a:p>
            <a:pPr lvl="1"/>
            <a:r>
              <a:rPr lang="en-US" dirty="0" smtClean="0"/>
              <a:t>General anesthesia</a:t>
            </a:r>
          </a:p>
          <a:p>
            <a:r>
              <a:rPr lang="en-US" dirty="0" smtClean="0"/>
              <a:t>Electrode placement</a:t>
            </a:r>
          </a:p>
          <a:p>
            <a:pPr lvl="1"/>
            <a:r>
              <a:rPr lang="en-US" dirty="0" smtClean="0"/>
              <a:t>Awake or light sedation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Positioning </a:t>
            </a:r>
            <a:endParaRPr lang="en-US" dirty="0"/>
          </a:p>
        </p:txBody>
      </p:sp>
      <p:sp>
        <p:nvSpPr>
          <p:cNvPr id="3" name="Content Placeholder 2"/>
          <p:cNvSpPr>
            <a:spLocks noGrp="1"/>
          </p:cNvSpPr>
          <p:nvPr>
            <p:ph idx="1"/>
          </p:nvPr>
        </p:nvSpPr>
        <p:spPr/>
        <p:txBody>
          <a:bodyPr/>
          <a:lstStyle/>
          <a:p>
            <a:r>
              <a:rPr lang="en-US" dirty="0" smtClean="0"/>
              <a:t>The long duration of cranial procedures increases the risk of injury related to positioning</a:t>
            </a:r>
          </a:p>
          <a:p>
            <a:r>
              <a:rPr lang="en-US" dirty="0" smtClean="0"/>
              <a:t>The surgical technologist and anesthesia care provider must make sure any pressure points are adequately padded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Spinal Surgery</a:t>
            </a:r>
            <a:endParaRPr lang="en-US" dirty="0"/>
          </a:p>
        </p:txBody>
      </p:sp>
      <p:sp>
        <p:nvSpPr>
          <p:cNvPr id="3" name="Content Placeholder 2"/>
          <p:cNvSpPr>
            <a:spLocks noGrp="1"/>
          </p:cNvSpPr>
          <p:nvPr>
            <p:ph idx="1"/>
          </p:nvPr>
        </p:nvSpPr>
        <p:spPr/>
        <p:txBody>
          <a:bodyPr/>
          <a:lstStyle/>
          <a:p>
            <a:r>
              <a:rPr lang="en-US" dirty="0" smtClean="0"/>
              <a:t>Usually in the supine position </a:t>
            </a:r>
          </a:p>
          <a:p>
            <a:r>
              <a:rPr lang="en-US" dirty="0" smtClean="0"/>
              <a:t>Traction may be necessary</a:t>
            </a:r>
          </a:p>
          <a:p>
            <a:r>
              <a:rPr lang="en-US" dirty="0" smtClean="0"/>
              <a:t>Prepping and draping</a:t>
            </a:r>
          </a:p>
          <a:p>
            <a:pPr lvl="1"/>
            <a:r>
              <a:rPr lang="en-US" dirty="0" smtClean="0"/>
              <a:t>If hair removal is necessary, complete this as </a:t>
            </a:r>
            <a:br>
              <a:rPr lang="en-US" dirty="0" smtClean="0"/>
            </a:br>
            <a:r>
              <a:rPr lang="en-US" dirty="0" smtClean="0"/>
              <a:t>close as possible to the time of the procedure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Positions </a:t>
            </a:r>
            <a:endParaRPr lang="en-US" dirty="0"/>
          </a:p>
        </p:txBody>
      </p:sp>
      <p:sp>
        <p:nvSpPr>
          <p:cNvPr id="3" name="Content Placeholder 2"/>
          <p:cNvSpPr>
            <a:spLocks noGrp="1"/>
          </p:cNvSpPr>
          <p:nvPr>
            <p:ph idx="1"/>
          </p:nvPr>
        </p:nvSpPr>
        <p:spPr/>
        <p:txBody>
          <a:bodyPr/>
          <a:lstStyle/>
          <a:p>
            <a:r>
              <a:rPr lang="en-US" dirty="0" smtClean="0"/>
              <a:t>Cranial procedures</a:t>
            </a:r>
          </a:p>
          <a:p>
            <a:pPr lvl="1"/>
            <a:r>
              <a:rPr lang="en-US" dirty="0" smtClean="0"/>
              <a:t>Surgeon and assistant – head of patient</a:t>
            </a:r>
          </a:p>
          <a:p>
            <a:pPr lvl="1"/>
            <a:r>
              <a:rPr lang="en-US" dirty="0" smtClean="0"/>
              <a:t>Scrub to right of surgeon </a:t>
            </a:r>
          </a:p>
          <a:p>
            <a:r>
              <a:rPr lang="en-US" dirty="0" smtClean="0"/>
              <a:t>Spinal procedures</a:t>
            </a:r>
          </a:p>
          <a:p>
            <a:pPr lvl="1"/>
            <a:r>
              <a:rPr lang="en-US" dirty="0" smtClean="0"/>
              <a:t>Right-handed surgeon at patient's left</a:t>
            </a:r>
          </a:p>
          <a:p>
            <a:r>
              <a:rPr lang="en-US" dirty="0" smtClean="0"/>
              <a:t>Peripheral procedures</a:t>
            </a:r>
          </a:p>
          <a:p>
            <a:pPr lvl="1"/>
            <a:r>
              <a:rPr lang="en-US" dirty="0" smtClean="0"/>
              <a:t>May be completed from a sitting position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Burr Holes </a:t>
            </a:r>
            <a:endParaRPr lang="en-US" dirty="0"/>
          </a:p>
        </p:txBody>
      </p:sp>
      <p:sp>
        <p:nvSpPr>
          <p:cNvPr id="3" name="Content Placeholder 2"/>
          <p:cNvSpPr>
            <a:spLocks noGrp="1"/>
          </p:cNvSpPr>
          <p:nvPr>
            <p:ph idx="1"/>
          </p:nvPr>
        </p:nvSpPr>
        <p:spPr/>
        <p:txBody>
          <a:bodyPr/>
          <a:lstStyle/>
          <a:p>
            <a:r>
              <a:rPr lang="en-US" dirty="0" smtClean="0"/>
              <a:t>Procedure performed to relieve pressure on the brain caused by an accumulation of fluid beneath the dura mater </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Craniotomy </a:t>
            </a:r>
            <a:endParaRPr lang="en-US" dirty="0"/>
          </a:p>
        </p:txBody>
      </p:sp>
      <p:sp>
        <p:nvSpPr>
          <p:cNvPr id="3" name="Content Placeholder 2"/>
          <p:cNvSpPr>
            <a:spLocks noGrp="1"/>
          </p:cNvSpPr>
          <p:nvPr>
            <p:ph idx="1"/>
          </p:nvPr>
        </p:nvSpPr>
        <p:spPr/>
        <p:txBody>
          <a:bodyPr/>
          <a:lstStyle/>
          <a:p>
            <a:r>
              <a:rPr lang="en-US" dirty="0" smtClean="0"/>
              <a:t>Incision into the cranium to permit access to the brain and intracranial structures</a:t>
            </a:r>
          </a:p>
          <a:p>
            <a:r>
              <a:rPr lang="en-US" dirty="0" smtClean="0"/>
              <a:t>Creation of a bone flap </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Craniotomy (Cont.) </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3955" y="1361862"/>
            <a:ext cx="4456090" cy="4705458"/>
          </a:xfrm>
          <a:prstGeom prst="rect">
            <a:avLst/>
          </a:prstGeom>
        </p:spPr>
      </p:pic>
      <p:sp>
        <p:nvSpPr>
          <p:cNvPr id="3" name="Rectangle 2"/>
          <p:cNvSpPr/>
          <p:nvPr/>
        </p:nvSpPr>
        <p:spPr>
          <a:xfrm>
            <a:off x="2286000" y="6067320"/>
            <a:ext cx="4572000" cy="215444"/>
          </a:xfrm>
          <a:prstGeom prst="rect">
            <a:avLst/>
          </a:prstGeom>
        </p:spPr>
        <p:txBody>
          <a:bodyPr>
            <a:spAutoFit/>
          </a:bodyPr>
          <a:lstStyle/>
          <a:p>
            <a:pPr algn="ctr"/>
            <a:r>
              <a:rPr lang="en-US" sz="800" dirty="0"/>
              <a:t>From </a:t>
            </a:r>
            <a:r>
              <a:rPr lang="en-US" sz="800" dirty="0" err="1"/>
              <a:t>Rengachary</a:t>
            </a:r>
            <a:r>
              <a:rPr lang="en-US" sz="800" dirty="0"/>
              <a:t> S, </a:t>
            </a:r>
            <a:r>
              <a:rPr lang="en-US" sz="800" dirty="0" err="1"/>
              <a:t>Ellenbogen</a:t>
            </a:r>
            <a:r>
              <a:rPr lang="en-US" sz="800" dirty="0"/>
              <a:t> R: </a:t>
            </a:r>
            <a:r>
              <a:rPr lang="en-US" sz="800" i="1" dirty="0"/>
              <a:t>Principles of neurosurgery</a:t>
            </a:r>
            <a:r>
              <a:rPr lang="en-US" sz="800" dirty="0"/>
              <a:t>, </a:t>
            </a:r>
            <a:r>
              <a:rPr lang="en-US" sz="800" dirty="0" err="1"/>
              <a:t>ed</a:t>
            </a:r>
            <a:r>
              <a:rPr lang="en-US" sz="800" dirty="0"/>
              <a:t> 2, St Louis, 2005, Mosby.</a:t>
            </a:r>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Cells of the Nervous System </a:t>
            </a:r>
            <a:endParaRPr lang="en-US" dirty="0"/>
          </a:p>
        </p:txBody>
      </p:sp>
      <p:sp>
        <p:nvSpPr>
          <p:cNvPr id="3" name="Content Placeholder 2"/>
          <p:cNvSpPr>
            <a:spLocks noGrp="1"/>
          </p:cNvSpPr>
          <p:nvPr>
            <p:ph idx="1"/>
          </p:nvPr>
        </p:nvSpPr>
        <p:spPr/>
        <p:txBody>
          <a:bodyPr/>
          <a:lstStyle/>
          <a:p>
            <a:r>
              <a:rPr lang="en-US" dirty="0" smtClean="0"/>
              <a:t>Neurons</a:t>
            </a:r>
          </a:p>
          <a:p>
            <a:pPr lvl="1"/>
            <a:r>
              <a:rPr lang="en-US" dirty="0" smtClean="0"/>
              <a:t>Soma</a:t>
            </a:r>
          </a:p>
          <a:p>
            <a:pPr lvl="1"/>
            <a:r>
              <a:rPr lang="en-US" dirty="0" smtClean="0"/>
              <a:t>Axon</a:t>
            </a:r>
          </a:p>
          <a:p>
            <a:pPr lvl="1"/>
            <a:r>
              <a:rPr lang="en-US" dirty="0" smtClean="0"/>
              <a:t>Dendrites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Craniectomy </a:t>
            </a:r>
            <a:endParaRPr lang="en-US" dirty="0"/>
          </a:p>
        </p:txBody>
      </p:sp>
      <p:sp>
        <p:nvSpPr>
          <p:cNvPr id="3" name="Content Placeholder 2"/>
          <p:cNvSpPr>
            <a:spLocks noGrp="1"/>
          </p:cNvSpPr>
          <p:nvPr>
            <p:ph idx="1"/>
          </p:nvPr>
        </p:nvSpPr>
        <p:spPr/>
        <p:txBody>
          <a:bodyPr/>
          <a:lstStyle/>
          <a:p>
            <a:r>
              <a:rPr lang="en-US" dirty="0" smtClean="0"/>
              <a:t>Differs from a craniotomy in that the bone flap that is removed is not replaced</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Cerebral Aneurysm Surgery </a:t>
            </a:r>
            <a:endParaRPr lang="en-US" dirty="0"/>
          </a:p>
        </p:txBody>
      </p:sp>
      <p:sp>
        <p:nvSpPr>
          <p:cNvPr id="3" name="Content Placeholder 2"/>
          <p:cNvSpPr>
            <a:spLocks noGrp="1"/>
          </p:cNvSpPr>
          <p:nvPr>
            <p:ph idx="1"/>
          </p:nvPr>
        </p:nvSpPr>
        <p:spPr/>
        <p:txBody>
          <a:bodyPr/>
          <a:lstStyle/>
          <a:p>
            <a:r>
              <a:rPr lang="en-US" dirty="0" smtClean="0"/>
              <a:t>Isolation of the aneurysm (weakened area or bulge of a vessel) from the normal circulation while preserving flow of blood to the nearby vessels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Aneurysm Clips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2738" y="1391395"/>
            <a:ext cx="5898524" cy="4422858"/>
          </a:xfrm>
          <a:prstGeom prst="rect">
            <a:avLst/>
          </a:prstGeom>
        </p:spPr>
      </p:pic>
      <p:sp>
        <p:nvSpPr>
          <p:cNvPr id="3" name="Rectangle 2"/>
          <p:cNvSpPr/>
          <p:nvPr/>
        </p:nvSpPr>
        <p:spPr>
          <a:xfrm>
            <a:off x="1384479" y="5814253"/>
            <a:ext cx="6375043" cy="215444"/>
          </a:xfrm>
          <a:prstGeom prst="rect">
            <a:avLst/>
          </a:prstGeom>
        </p:spPr>
        <p:txBody>
          <a:bodyPr wrap="square">
            <a:spAutoFit/>
          </a:bodyPr>
          <a:lstStyle/>
          <a:p>
            <a:pPr algn="ctr"/>
            <a:r>
              <a:rPr lang="en-US" sz="800" dirty="0"/>
              <a:t>Aneurysm clip applied over a defect. (From </a:t>
            </a:r>
            <a:r>
              <a:rPr lang="en-US" sz="800" dirty="0" err="1"/>
              <a:t>Rengachary</a:t>
            </a:r>
            <a:r>
              <a:rPr lang="en-US" sz="800" dirty="0"/>
              <a:t> S, </a:t>
            </a:r>
            <a:r>
              <a:rPr lang="en-US" sz="800" dirty="0" err="1"/>
              <a:t>Ellenbogen</a:t>
            </a:r>
            <a:r>
              <a:rPr lang="en-US" sz="800" dirty="0"/>
              <a:t> R: </a:t>
            </a:r>
            <a:r>
              <a:rPr lang="en-US" sz="800" i="1" dirty="0"/>
              <a:t>Principles of neurosurgery</a:t>
            </a:r>
            <a:r>
              <a:rPr lang="en-US" sz="800" dirty="0"/>
              <a:t>, </a:t>
            </a:r>
            <a:r>
              <a:rPr lang="en-US" sz="800" dirty="0" err="1"/>
              <a:t>ed</a:t>
            </a:r>
            <a:r>
              <a:rPr lang="en-US" sz="800" dirty="0"/>
              <a:t> 2, St Louis, 2005, Mosby.)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Aneurysm Instruments</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4385" y="1358077"/>
            <a:ext cx="6815231" cy="4566205"/>
          </a:xfrm>
          <a:prstGeom prst="rect">
            <a:avLst/>
          </a:prstGeom>
        </p:spPr>
      </p:pic>
      <p:sp>
        <p:nvSpPr>
          <p:cNvPr id="3" name="Rectangle 2"/>
          <p:cNvSpPr/>
          <p:nvPr/>
        </p:nvSpPr>
        <p:spPr>
          <a:xfrm>
            <a:off x="2286000" y="5924282"/>
            <a:ext cx="4572000" cy="215444"/>
          </a:xfrm>
          <a:prstGeom prst="rect">
            <a:avLst/>
          </a:prstGeom>
        </p:spPr>
        <p:txBody>
          <a:bodyPr>
            <a:spAutoFit/>
          </a:bodyPr>
          <a:lstStyle/>
          <a:p>
            <a:pPr algn="ctr"/>
            <a:r>
              <a:rPr lang="en-US" sz="800" dirty="0"/>
              <a:t>From </a:t>
            </a:r>
            <a:r>
              <a:rPr lang="en-US" sz="800" dirty="0" err="1"/>
              <a:t>Tighe</a:t>
            </a:r>
            <a:r>
              <a:rPr lang="en-US" sz="800" dirty="0"/>
              <a:t> SM: </a:t>
            </a:r>
            <a:r>
              <a:rPr lang="en-US" sz="800" i="1" dirty="0"/>
              <a:t>Instrumentation for the operating room</a:t>
            </a:r>
            <a:r>
              <a:rPr lang="en-US" sz="800" dirty="0"/>
              <a:t>, </a:t>
            </a:r>
            <a:r>
              <a:rPr lang="en-US" sz="800" dirty="0" err="1"/>
              <a:t>ed</a:t>
            </a:r>
            <a:r>
              <a:rPr lang="en-US" sz="800" dirty="0"/>
              <a:t> 6, St Louis, 2003, Mosby.</a:t>
            </a:r>
            <a:endParaRPr lang="en-US" sz="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Arteriovenous Malformation Resection </a:t>
            </a:r>
            <a:endParaRPr lang="en-US" dirty="0"/>
          </a:p>
        </p:txBody>
      </p:sp>
      <p:sp>
        <p:nvSpPr>
          <p:cNvPr id="3" name="Content Placeholder 2"/>
          <p:cNvSpPr>
            <a:spLocks noGrp="1"/>
          </p:cNvSpPr>
          <p:nvPr>
            <p:ph idx="1"/>
          </p:nvPr>
        </p:nvSpPr>
        <p:spPr/>
        <p:txBody>
          <a:bodyPr/>
          <a:lstStyle/>
          <a:p>
            <a:r>
              <a:rPr lang="en-US" dirty="0" smtClean="0"/>
              <a:t>Performed to correct a fistula that occurs in an abnormal communication between and artery and a vein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Correction of Craniosynostosis </a:t>
            </a:r>
            <a:endParaRPr lang="en-US" dirty="0"/>
          </a:p>
        </p:txBody>
      </p:sp>
      <p:sp>
        <p:nvSpPr>
          <p:cNvPr id="3" name="Content Placeholder 2"/>
          <p:cNvSpPr>
            <a:spLocks noGrp="1"/>
          </p:cNvSpPr>
          <p:nvPr>
            <p:ph idx="1"/>
          </p:nvPr>
        </p:nvSpPr>
        <p:spPr/>
        <p:txBody>
          <a:bodyPr/>
          <a:lstStyle/>
          <a:p>
            <a:r>
              <a:rPr lang="en-US" dirty="0" smtClean="0"/>
              <a:t>Performed to correct the premature closure of an infant's cranial suture lines by separating the involved bones to prevent resealing until the completion of brain growth</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Major Vault Sutures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407" y="1272132"/>
            <a:ext cx="2987186" cy="4913428"/>
          </a:xfrm>
          <a:prstGeom prst="rect">
            <a:avLst/>
          </a:prstGeom>
        </p:spPr>
      </p:pic>
      <p:sp>
        <p:nvSpPr>
          <p:cNvPr id="3" name="Rectangle 2"/>
          <p:cNvSpPr/>
          <p:nvPr/>
        </p:nvSpPr>
        <p:spPr>
          <a:xfrm>
            <a:off x="1967248" y="6185560"/>
            <a:ext cx="5209504" cy="215444"/>
          </a:xfrm>
          <a:prstGeom prst="rect">
            <a:avLst/>
          </a:prstGeom>
        </p:spPr>
        <p:txBody>
          <a:bodyPr wrap="square">
            <a:spAutoFit/>
          </a:bodyPr>
          <a:lstStyle/>
          <a:p>
            <a:pPr algn="ctr"/>
            <a:r>
              <a:rPr lang="en-US" sz="800" dirty="0"/>
              <a:t>From Choux M, </a:t>
            </a:r>
            <a:r>
              <a:rPr lang="en-US" sz="800" dirty="0" err="1"/>
              <a:t>DiRocco</a:t>
            </a:r>
            <a:r>
              <a:rPr lang="en-US" sz="800" dirty="0"/>
              <a:t> C, Hockley A, et al: </a:t>
            </a:r>
            <a:r>
              <a:rPr lang="en-US" sz="800" i="1" dirty="0"/>
              <a:t>Pediatric neurosurgery</a:t>
            </a:r>
            <a:r>
              <a:rPr lang="en-US" sz="800" dirty="0"/>
              <a:t>, London, 1999, Churchill Livingstone.</a:t>
            </a:r>
            <a:endParaRPr lang="en-US" sz="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Craniosynostosis (Cont.) </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114" y="1440447"/>
            <a:ext cx="6265773" cy="4651260"/>
          </a:xfrm>
          <a:prstGeom prst="rect">
            <a:avLst/>
          </a:prstGeom>
        </p:spPr>
      </p:pic>
      <p:sp>
        <p:nvSpPr>
          <p:cNvPr id="3" name="Rectangle 2"/>
          <p:cNvSpPr/>
          <p:nvPr/>
        </p:nvSpPr>
        <p:spPr>
          <a:xfrm>
            <a:off x="2286000" y="6091707"/>
            <a:ext cx="4572000" cy="215444"/>
          </a:xfrm>
          <a:prstGeom prst="rect">
            <a:avLst/>
          </a:prstGeom>
        </p:spPr>
        <p:txBody>
          <a:bodyPr>
            <a:spAutoFit/>
          </a:bodyPr>
          <a:lstStyle/>
          <a:p>
            <a:pPr algn="ctr"/>
            <a:r>
              <a:rPr lang="en-US" sz="800" dirty="0"/>
              <a:t>From </a:t>
            </a:r>
            <a:r>
              <a:rPr lang="en-US" sz="800" dirty="0" err="1"/>
              <a:t>Rengachary</a:t>
            </a:r>
            <a:r>
              <a:rPr lang="en-US" sz="800" dirty="0"/>
              <a:t> S, </a:t>
            </a:r>
            <a:r>
              <a:rPr lang="en-US" sz="800" dirty="0" err="1"/>
              <a:t>Ellenbogen</a:t>
            </a:r>
            <a:r>
              <a:rPr lang="en-US" sz="800" dirty="0"/>
              <a:t> R: </a:t>
            </a:r>
            <a:r>
              <a:rPr lang="en-US" sz="800" i="1" dirty="0"/>
              <a:t>Principles of neurosurgery</a:t>
            </a:r>
            <a:r>
              <a:rPr lang="en-US" sz="800" dirty="0"/>
              <a:t>, </a:t>
            </a:r>
            <a:r>
              <a:rPr lang="en-US" sz="800" dirty="0" err="1"/>
              <a:t>ed</a:t>
            </a:r>
            <a:r>
              <a:rPr lang="en-US" sz="800" dirty="0"/>
              <a:t> 2, St Louis, 2005, Mosby.</a:t>
            </a:r>
            <a:endParaRPr lang="en-US" sz="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Cranioplasty </a:t>
            </a:r>
            <a:endParaRPr lang="en-US" dirty="0"/>
          </a:p>
        </p:txBody>
      </p:sp>
      <p:sp>
        <p:nvSpPr>
          <p:cNvPr id="3" name="Content Placeholder 2"/>
          <p:cNvSpPr>
            <a:spLocks noGrp="1"/>
          </p:cNvSpPr>
          <p:nvPr>
            <p:ph idx="1"/>
          </p:nvPr>
        </p:nvSpPr>
        <p:spPr/>
        <p:txBody>
          <a:bodyPr/>
          <a:lstStyle/>
          <a:p>
            <a:r>
              <a:rPr lang="en-US" dirty="0" smtClean="0"/>
              <a:t>Replacement of an area of bone in the skull using one of the following</a:t>
            </a:r>
          </a:p>
          <a:p>
            <a:pPr lvl="1"/>
            <a:r>
              <a:rPr lang="en-US" dirty="0" smtClean="0"/>
              <a:t>Bone graft</a:t>
            </a:r>
          </a:p>
          <a:p>
            <a:pPr lvl="1"/>
            <a:r>
              <a:rPr lang="en-US" dirty="0" smtClean="0"/>
              <a:t>Prosthetic material</a:t>
            </a:r>
          </a:p>
          <a:p>
            <a:pPr lvl="1"/>
            <a:r>
              <a:rPr lang="en-US" dirty="0" smtClean="0"/>
              <a:t>Methyl methacrylate plate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Ventricular Peritoneal or Ventricular Arterial Shunts </a:t>
            </a:r>
            <a:endParaRPr lang="en-US" dirty="0"/>
          </a:p>
        </p:txBody>
      </p:sp>
      <p:sp>
        <p:nvSpPr>
          <p:cNvPr id="3" name="Content Placeholder 2"/>
          <p:cNvSpPr>
            <a:spLocks noGrp="1"/>
          </p:cNvSpPr>
          <p:nvPr>
            <p:ph idx="1"/>
          </p:nvPr>
        </p:nvSpPr>
        <p:spPr/>
        <p:txBody>
          <a:bodyPr/>
          <a:lstStyle/>
          <a:p>
            <a:r>
              <a:rPr lang="en-US" dirty="0" smtClean="0"/>
              <a:t>Used to divert cerebrospinal fluid produced in excess away from the ventricles of the brain to prevent intracranial pressure from increasing</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Neuroglia and Schwann Cells </a:t>
            </a:r>
            <a:endParaRPr lang="en-US" dirty="0"/>
          </a:p>
        </p:txBody>
      </p:sp>
      <p:sp>
        <p:nvSpPr>
          <p:cNvPr id="3" name="Content Placeholder 2"/>
          <p:cNvSpPr>
            <a:spLocks noGrp="1"/>
          </p:cNvSpPr>
          <p:nvPr>
            <p:ph idx="1"/>
          </p:nvPr>
        </p:nvSpPr>
        <p:spPr/>
        <p:txBody>
          <a:bodyPr/>
          <a:lstStyle/>
          <a:p>
            <a:r>
              <a:rPr lang="en-US" dirty="0" smtClean="0"/>
              <a:t>Provide support to the neurons</a:t>
            </a:r>
          </a:p>
          <a:p>
            <a:r>
              <a:rPr lang="en-US" dirty="0" smtClean="0"/>
              <a:t>Brain and spinal cord tissue</a:t>
            </a:r>
          </a:p>
          <a:p>
            <a:r>
              <a:rPr lang="en-US" dirty="0" smtClean="0"/>
              <a:t>Astrocytes</a:t>
            </a:r>
          </a:p>
          <a:p>
            <a:r>
              <a:rPr lang="en-US" dirty="0" smtClean="0"/>
              <a:t>Oligodendrocytes </a:t>
            </a:r>
          </a:p>
          <a:p>
            <a:r>
              <a:rPr lang="en-US" dirty="0" smtClean="0"/>
              <a:t>Microglia</a:t>
            </a:r>
          </a:p>
          <a:p>
            <a:r>
              <a:rPr lang="en-US" dirty="0" smtClean="0"/>
              <a:t>Ependymal </a:t>
            </a:r>
          </a:p>
          <a:p>
            <a:r>
              <a:rPr lang="en-US" dirty="0" smtClean="0"/>
              <a:t>Schwann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Shunt Placement</a:t>
            </a:r>
            <a:endParaRPr lang="en-US" dirty="0"/>
          </a:p>
        </p:txBody>
      </p:sp>
      <p:sp>
        <p:nvSpPr>
          <p:cNvPr id="3" name="Content Placeholder 2"/>
          <p:cNvSpPr>
            <a:spLocks noGrp="1"/>
          </p:cNvSpPr>
          <p:nvPr>
            <p:ph idx="1"/>
          </p:nvPr>
        </p:nvSpPr>
        <p:spPr/>
        <p:txBody>
          <a:bodyPr/>
          <a:lstStyle/>
          <a:p>
            <a:r>
              <a:rPr lang="en-US" dirty="0" smtClean="0"/>
              <a:t>Ventricular peritoneal</a:t>
            </a:r>
          </a:p>
          <a:p>
            <a:r>
              <a:rPr lang="en-US" dirty="0" smtClean="0"/>
              <a:t>Ventricular atrial</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Ventriculoperitoneal </a:t>
            </a:r>
            <a:br>
              <a:rPr lang="en-US" dirty="0" smtClean="0"/>
            </a:br>
            <a:r>
              <a:rPr lang="en-US" dirty="0" smtClean="0"/>
              <a:t>Shunt Placement</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353" y="1403650"/>
            <a:ext cx="3477295" cy="4851402"/>
          </a:xfrm>
          <a:prstGeom prst="rect">
            <a:avLst/>
          </a:prstGeom>
        </p:spPr>
      </p:pic>
      <p:sp>
        <p:nvSpPr>
          <p:cNvPr id="3" name="Rectangle 2"/>
          <p:cNvSpPr/>
          <p:nvPr/>
        </p:nvSpPr>
        <p:spPr>
          <a:xfrm>
            <a:off x="2286000" y="6255052"/>
            <a:ext cx="4572000" cy="215444"/>
          </a:xfrm>
          <a:prstGeom prst="rect">
            <a:avLst/>
          </a:prstGeom>
        </p:spPr>
        <p:txBody>
          <a:bodyPr>
            <a:spAutoFit/>
          </a:bodyPr>
          <a:lstStyle/>
          <a:p>
            <a:pPr algn="ctr"/>
            <a:r>
              <a:rPr lang="en-US" sz="800" dirty="0"/>
              <a:t>From </a:t>
            </a:r>
            <a:r>
              <a:rPr lang="en-US" sz="800" dirty="0" err="1"/>
              <a:t>Rengachary</a:t>
            </a:r>
            <a:r>
              <a:rPr lang="en-US" sz="800" dirty="0"/>
              <a:t> S, </a:t>
            </a:r>
            <a:r>
              <a:rPr lang="en-US" sz="800" dirty="0" err="1"/>
              <a:t>Ellenbogen</a:t>
            </a:r>
            <a:r>
              <a:rPr lang="en-US" sz="800" dirty="0"/>
              <a:t> R: </a:t>
            </a:r>
            <a:r>
              <a:rPr lang="en-US" sz="800" i="1" dirty="0"/>
              <a:t>Principles of neurosurgery</a:t>
            </a:r>
            <a:r>
              <a:rPr lang="en-US" sz="800" dirty="0"/>
              <a:t>, </a:t>
            </a:r>
            <a:r>
              <a:rPr lang="en-US" sz="800" dirty="0" err="1"/>
              <a:t>ed</a:t>
            </a:r>
            <a:r>
              <a:rPr lang="en-US" sz="800" dirty="0"/>
              <a:t> 2, St Louis, 2005, Mosby.</a:t>
            </a:r>
            <a:endParaRPr lang="en-US" sz="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Transsphenoidal Hypophysectomy </a:t>
            </a:r>
            <a:endParaRPr lang="en-US" dirty="0"/>
          </a:p>
        </p:txBody>
      </p:sp>
      <p:sp>
        <p:nvSpPr>
          <p:cNvPr id="3" name="Content Placeholder 2"/>
          <p:cNvSpPr>
            <a:spLocks noGrp="1"/>
          </p:cNvSpPr>
          <p:nvPr>
            <p:ph idx="1"/>
          </p:nvPr>
        </p:nvSpPr>
        <p:spPr/>
        <p:txBody>
          <a:bodyPr/>
          <a:lstStyle/>
          <a:p>
            <a:r>
              <a:rPr lang="en-US" dirty="0" smtClean="0"/>
              <a:t>Removal of all or a portion of the pituitary gland</a:t>
            </a:r>
          </a:p>
          <a:p>
            <a:r>
              <a:rPr lang="en-US" dirty="0" smtClean="0"/>
              <a:t>May use a Caldwell-Luc procedure to access sella turcica</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Resection of Vestibular Schwannoma (Acoustic Neuroma)</a:t>
            </a:r>
            <a:endParaRPr lang="en-US" dirty="0"/>
          </a:p>
        </p:txBody>
      </p:sp>
      <p:sp>
        <p:nvSpPr>
          <p:cNvPr id="3" name="Content Placeholder 2"/>
          <p:cNvSpPr>
            <a:spLocks noGrp="1"/>
          </p:cNvSpPr>
          <p:nvPr>
            <p:ph idx="1"/>
          </p:nvPr>
        </p:nvSpPr>
        <p:spPr/>
        <p:txBody>
          <a:bodyPr/>
          <a:lstStyle/>
          <a:p>
            <a:r>
              <a:rPr lang="en-US" dirty="0" smtClean="0"/>
              <a:t>This procedure is performed to remove tumors from the vestibular branch of the eighth cranial nerve while preserving the function of the nerve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Stereotactic Surgery </a:t>
            </a:r>
            <a:endParaRPr lang="en-US" dirty="0"/>
          </a:p>
        </p:txBody>
      </p:sp>
      <p:sp>
        <p:nvSpPr>
          <p:cNvPr id="3" name="Content Placeholder 2"/>
          <p:cNvSpPr>
            <a:spLocks noGrp="1"/>
          </p:cNvSpPr>
          <p:nvPr>
            <p:ph idx="1"/>
          </p:nvPr>
        </p:nvSpPr>
        <p:spPr/>
        <p:txBody>
          <a:bodyPr/>
          <a:lstStyle/>
          <a:p>
            <a:r>
              <a:rPr lang="en-US" dirty="0" smtClean="0"/>
              <a:t>Uses computer-based technology to identify specific structures or lesions for treatment or diagnosis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Stereotactic Frame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7052" y="1552475"/>
            <a:ext cx="6469896" cy="4152866"/>
          </a:xfrm>
          <a:prstGeom prst="rect">
            <a:avLst/>
          </a:prstGeom>
        </p:spPr>
      </p:pic>
      <p:sp>
        <p:nvSpPr>
          <p:cNvPr id="3" name="Rectangle 2"/>
          <p:cNvSpPr/>
          <p:nvPr/>
        </p:nvSpPr>
        <p:spPr>
          <a:xfrm>
            <a:off x="2286000" y="5705341"/>
            <a:ext cx="4572000" cy="215444"/>
          </a:xfrm>
          <a:prstGeom prst="rect">
            <a:avLst/>
          </a:prstGeom>
        </p:spPr>
        <p:txBody>
          <a:bodyPr>
            <a:spAutoFit/>
          </a:bodyPr>
          <a:lstStyle/>
          <a:p>
            <a:pPr algn="ctr"/>
            <a:r>
              <a:rPr lang="en-US" sz="800" dirty="0"/>
              <a:t>From </a:t>
            </a:r>
            <a:r>
              <a:rPr lang="en-US" sz="800" dirty="0" err="1"/>
              <a:t>Rengachary</a:t>
            </a:r>
            <a:r>
              <a:rPr lang="en-US" sz="800" dirty="0"/>
              <a:t> S, </a:t>
            </a:r>
            <a:r>
              <a:rPr lang="en-US" sz="800" dirty="0" err="1"/>
              <a:t>Ellenbogen</a:t>
            </a:r>
            <a:r>
              <a:rPr lang="en-US" sz="800" dirty="0"/>
              <a:t> R: </a:t>
            </a:r>
            <a:r>
              <a:rPr lang="en-US" sz="800" i="1" dirty="0"/>
              <a:t>Principles of neurosurgery</a:t>
            </a:r>
            <a:r>
              <a:rPr lang="en-US" sz="800" dirty="0"/>
              <a:t>, </a:t>
            </a:r>
            <a:r>
              <a:rPr lang="en-US" sz="800" dirty="0" err="1"/>
              <a:t>ed</a:t>
            </a:r>
            <a:r>
              <a:rPr lang="en-US" sz="800" dirty="0"/>
              <a:t> 2, St Louis, 2005, Mosby.</a:t>
            </a:r>
            <a:endParaRPr lang="en-US" sz="8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Brain Stimulation (DBS)</a:t>
            </a:r>
            <a:endParaRPr lang="en-US" dirty="0"/>
          </a:p>
        </p:txBody>
      </p:sp>
      <p:sp>
        <p:nvSpPr>
          <p:cNvPr id="3" name="Content Placeholder 2"/>
          <p:cNvSpPr>
            <a:spLocks noGrp="1"/>
          </p:cNvSpPr>
          <p:nvPr>
            <p:ph idx="1"/>
          </p:nvPr>
        </p:nvSpPr>
        <p:spPr/>
        <p:txBody>
          <a:bodyPr/>
          <a:lstStyle/>
          <a:p>
            <a:r>
              <a:rPr lang="en-US" dirty="0" smtClean="0"/>
              <a:t>Changing the electrical activity of the brain in a controlled manner using electrodes and a pulse generator</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Endoscopic Ventriculoscopy </a:t>
            </a:r>
            <a:endParaRPr lang="en-US" dirty="0"/>
          </a:p>
        </p:txBody>
      </p:sp>
      <p:sp>
        <p:nvSpPr>
          <p:cNvPr id="3" name="Content Placeholder 2"/>
          <p:cNvSpPr>
            <a:spLocks noGrp="1"/>
          </p:cNvSpPr>
          <p:nvPr>
            <p:ph idx="1"/>
          </p:nvPr>
        </p:nvSpPr>
        <p:spPr/>
        <p:txBody>
          <a:bodyPr/>
          <a:lstStyle/>
          <a:p>
            <a:r>
              <a:rPr lang="en-US" dirty="0" smtClean="0"/>
              <a:t>Relief of ventricular obstruction</a:t>
            </a:r>
          </a:p>
          <a:p>
            <a:r>
              <a:rPr lang="en-US" dirty="0" smtClean="0"/>
              <a:t>Restore cerebrospinal fluid (CSF) circulation </a:t>
            </a:r>
          </a:p>
          <a:p>
            <a:r>
              <a:rPr lang="en-US" dirty="0" smtClean="0"/>
              <a:t>Visualization of the third ventricle </a:t>
            </a:r>
          </a:p>
          <a:p>
            <a:r>
              <a:rPr lang="en-US" dirty="0" smtClean="0"/>
              <a:t>Decompression or tissue removal</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Microvascular Decompression of Cranial Nerves </a:t>
            </a:r>
            <a:endParaRPr lang="en-US" dirty="0"/>
          </a:p>
        </p:txBody>
      </p:sp>
      <p:sp>
        <p:nvSpPr>
          <p:cNvPr id="3" name="Content Placeholder 2"/>
          <p:cNvSpPr>
            <a:spLocks noGrp="1"/>
          </p:cNvSpPr>
          <p:nvPr>
            <p:ph idx="1"/>
          </p:nvPr>
        </p:nvSpPr>
        <p:spPr/>
        <p:txBody>
          <a:bodyPr/>
          <a:lstStyle/>
          <a:p>
            <a:r>
              <a:rPr lang="en-US" dirty="0" smtClean="0"/>
              <a:t>Completed to prevent injury to the protective myelin sheath over the nerve</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Cerebral Revascularization (Cerebral Bypass)</a:t>
            </a:r>
            <a:endParaRPr lang="en-US" dirty="0"/>
          </a:p>
        </p:txBody>
      </p:sp>
      <p:sp>
        <p:nvSpPr>
          <p:cNvPr id="3" name="Content Placeholder 2"/>
          <p:cNvSpPr>
            <a:spLocks noGrp="1"/>
          </p:cNvSpPr>
          <p:nvPr>
            <p:ph idx="1"/>
          </p:nvPr>
        </p:nvSpPr>
        <p:spPr/>
        <p:txBody>
          <a:bodyPr/>
          <a:lstStyle/>
          <a:p>
            <a:r>
              <a:rPr lang="en-US" dirty="0" smtClean="0"/>
              <a:t>Performed to improve blood flow to an ischemic area of the brain</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Skull </a:t>
            </a:r>
            <a:endParaRPr lang="en-US" dirty="0"/>
          </a:p>
        </p:txBody>
      </p:sp>
      <p:sp>
        <p:nvSpPr>
          <p:cNvPr id="3" name="Content Placeholder 2"/>
          <p:cNvSpPr>
            <a:spLocks noGrp="1"/>
          </p:cNvSpPr>
          <p:nvPr>
            <p:ph idx="1"/>
          </p:nvPr>
        </p:nvSpPr>
        <p:spPr/>
        <p:txBody>
          <a:bodyPr/>
          <a:lstStyle/>
          <a:p>
            <a:r>
              <a:rPr lang="en-US" dirty="0" smtClean="0"/>
              <a:t>Frontal bone		1</a:t>
            </a:r>
          </a:p>
          <a:p>
            <a:r>
              <a:rPr lang="en-US" dirty="0" smtClean="0"/>
              <a:t>Parietal bones		2</a:t>
            </a:r>
          </a:p>
          <a:p>
            <a:r>
              <a:rPr lang="en-US" dirty="0" smtClean="0"/>
              <a:t>Temporal bones 	2</a:t>
            </a:r>
          </a:p>
          <a:p>
            <a:r>
              <a:rPr lang="en-US" dirty="0" smtClean="0"/>
              <a:t>Occipital bone		1</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Anterior Cervical </a:t>
            </a:r>
            <a:br>
              <a:rPr lang="en-US" dirty="0" smtClean="0"/>
            </a:br>
            <a:r>
              <a:rPr lang="en-US" dirty="0" smtClean="0"/>
              <a:t>Discectomy and Fusion </a:t>
            </a:r>
            <a:endParaRPr lang="en-US" dirty="0"/>
          </a:p>
        </p:txBody>
      </p:sp>
      <p:sp>
        <p:nvSpPr>
          <p:cNvPr id="3" name="Content Placeholder 2"/>
          <p:cNvSpPr>
            <a:spLocks noGrp="1"/>
          </p:cNvSpPr>
          <p:nvPr>
            <p:ph idx="1"/>
          </p:nvPr>
        </p:nvSpPr>
        <p:spPr/>
        <p:txBody>
          <a:bodyPr/>
          <a:lstStyle/>
          <a:p>
            <a:r>
              <a:rPr lang="en-US" dirty="0" smtClean="0"/>
              <a:t>Removal of one or more cervical intervertebral discs followed by spinal fusion to restore continuity of the spine</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Anterior Cervical Fusion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
        <p:nvSpPr>
          <p:cNvPr id="3" name="Rectangle 2"/>
          <p:cNvSpPr/>
          <p:nvPr/>
        </p:nvSpPr>
        <p:spPr>
          <a:xfrm>
            <a:off x="2286000" y="6034824"/>
            <a:ext cx="4572000" cy="338554"/>
          </a:xfrm>
          <a:prstGeom prst="rect">
            <a:avLst/>
          </a:prstGeom>
        </p:spPr>
        <p:txBody>
          <a:bodyPr>
            <a:spAutoFit/>
          </a:bodyPr>
          <a:lstStyle/>
          <a:p>
            <a:pPr algn="ctr"/>
            <a:r>
              <a:rPr lang="en-US" sz="800" dirty="0"/>
              <a:t>From Miller MD, </a:t>
            </a:r>
            <a:r>
              <a:rPr lang="en-US" sz="800" dirty="0" err="1"/>
              <a:t>Chhabra</a:t>
            </a:r>
            <a:r>
              <a:rPr lang="en-US" sz="800" dirty="0"/>
              <a:t> AB, Hurwitz SR, </a:t>
            </a:r>
            <a:r>
              <a:rPr lang="en-US" sz="800" dirty="0" err="1"/>
              <a:t>Mihalko</a:t>
            </a:r>
            <a:r>
              <a:rPr lang="en-US" sz="800" dirty="0"/>
              <a:t> WM: </a:t>
            </a:r>
            <a:r>
              <a:rPr lang="en-US" sz="800" i="1" dirty="0" err="1"/>
              <a:t>Orthopaedic</a:t>
            </a:r>
            <a:r>
              <a:rPr lang="en-US" sz="800" i="1" dirty="0"/>
              <a:t> surgical approaches</a:t>
            </a:r>
            <a:r>
              <a:rPr lang="en-US" sz="800" dirty="0"/>
              <a:t>, Philadelphia, 2008, WB Saunders.</a:t>
            </a:r>
            <a:endParaRPr lang="en-US" sz="800" dirty="0"/>
          </a:p>
        </p:txBody>
      </p:sp>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7434" y="1208865"/>
            <a:ext cx="4969132" cy="4825960"/>
          </a:xfrm>
          <a:prstGeom prst="rect">
            <a:avLst/>
          </a:prstGeo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Posterior Cervical Laminectomy </a:t>
            </a:r>
            <a:endParaRPr lang="en-US" dirty="0"/>
          </a:p>
        </p:txBody>
      </p:sp>
      <p:sp>
        <p:nvSpPr>
          <p:cNvPr id="3" name="Content Placeholder 2"/>
          <p:cNvSpPr>
            <a:spLocks noGrp="1"/>
          </p:cNvSpPr>
          <p:nvPr>
            <p:ph idx="1"/>
          </p:nvPr>
        </p:nvSpPr>
        <p:spPr/>
        <p:txBody>
          <a:bodyPr/>
          <a:lstStyle/>
          <a:p>
            <a:r>
              <a:rPr lang="en-US" dirty="0" smtClean="0"/>
              <a:t>Performed to access the cervical spinal cord to remove a portion of the cervical lamina</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a Halo Brace </a:t>
            </a:r>
            <a:endParaRPr lang="en-US" dirty="0"/>
          </a:p>
        </p:txBody>
      </p:sp>
      <p:sp>
        <p:nvSpPr>
          <p:cNvPr id="3" name="Content Placeholder 2"/>
          <p:cNvSpPr>
            <a:spLocks noGrp="1"/>
          </p:cNvSpPr>
          <p:nvPr>
            <p:ph idx="1"/>
          </p:nvPr>
        </p:nvSpPr>
        <p:spPr/>
        <p:txBody>
          <a:bodyPr/>
          <a:lstStyle/>
          <a:p>
            <a:r>
              <a:rPr lang="en-US" dirty="0" smtClean="0"/>
              <a:t>Used to provide traction and restore spinal alignment to the cervical spine</a:t>
            </a:r>
          </a:p>
          <a:p>
            <a:r>
              <a:rPr lang="en-US" dirty="0" smtClean="0"/>
              <a:t>May provide initial decompression of the spinal cord following injury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Lumbar Laminectomy </a:t>
            </a:r>
            <a:br>
              <a:rPr lang="en-US" dirty="0" smtClean="0"/>
            </a:br>
            <a:r>
              <a:rPr lang="en-US" dirty="0" smtClean="0"/>
              <a:t>and Discectomy </a:t>
            </a:r>
            <a:endParaRPr lang="en-US" dirty="0"/>
          </a:p>
        </p:txBody>
      </p:sp>
      <p:sp>
        <p:nvSpPr>
          <p:cNvPr id="3" name="Content Placeholder 2"/>
          <p:cNvSpPr>
            <a:spLocks noGrp="1"/>
          </p:cNvSpPr>
          <p:nvPr>
            <p:ph idx="1"/>
          </p:nvPr>
        </p:nvSpPr>
        <p:spPr/>
        <p:txBody>
          <a:bodyPr/>
          <a:lstStyle/>
          <a:p>
            <a:r>
              <a:rPr lang="en-US" dirty="0" smtClean="0"/>
              <a:t>Performed to access the lumbar spine and remove a portion of the lumbar lamina</a:t>
            </a:r>
          </a:p>
          <a:p>
            <a:r>
              <a:rPr lang="en-US" dirty="0" smtClean="0"/>
              <a:t>Discectomy is performed to remove a portion of the intervertebral disc</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Lumbar Laminectomy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804" y="1246791"/>
            <a:ext cx="7644392" cy="4625975"/>
          </a:xfrm>
          <a:prstGeom prst="rect">
            <a:avLst/>
          </a:prstGeom>
        </p:spPr>
      </p:pic>
      <p:sp>
        <p:nvSpPr>
          <p:cNvPr id="3" name="Rectangle 2"/>
          <p:cNvSpPr/>
          <p:nvPr/>
        </p:nvSpPr>
        <p:spPr>
          <a:xfrm>
            <a:off x="1600200" y="5872766"/>
            <a:ext cx="5943600" cy="215444"/>
          </a:xfrm>
          <a:prstGeom prst="rect">
            <a:avLst/>
          </a:prstGeom>
        </p:spPr>
        <p:txBody>
          <a:bodyPr wrap="square">
            <a:spAutoFit/>
          </a:bodyPr>
          <a:lstStyle/>
          <a:p>
            <a:pPr algn="ctr"/>
            <a:r>
              <a:rPr lang="en-US" sz="800" dirty="0"/>
              <a:t>From Miller MD, </a:t>
            </a:r>
            <a:r>
              <a:rPr lang="en-US" sz="800" dirty="0" err="1"/>
              <a:t>Chhabra</a:t>
            </a:r>
            <a:r>
              <a:rPr lang="en-US" sz="800" dirty="0"/>
              <a:t> AB, Hurwitz SR, </a:t>
            </a:r>
            <a:r>
              <a:rPr lang="en-US" sz="800" dirty="0" err="1"/>
              <a:t>Mihalko</a:t>
            </a:r>
            <a:r>
              <a:rPr lang="en-US" sz="800" dirty="0"/>
              <a:t> WM: </a:t>
            </a:r>
            <a:r>
              <a:rPr lang="en-US" sz="800" i="1" dirty="0" err="1"/>
              <a:t>Orthopaedic</a:t>
            </a:r>
            <a:r>
              <a:rPr lang="en-US" sz="800" i="1" dirty="0"/>
              <a:t> surgical approaches</a:t>
            </a:r>
            <a:r>
              <a:rPr lang="en-US" sz="800" dirty="0"/>
              <a:t>, Philadelphia, 2008, WB Saunders.</a:t>
            </a:r>
            <a:endParaRPr lang="en-US" sz="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Lumbar </a:t>
            </a:r>
            <a:r>
              <a:rPr lang="en-US" dirty="0"/>
              <a:t>Laminectomy (Cont.) </a:t>
            </a:r>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5000" y="1405890"/>
            <a:ext cx="3534001" cy="4930516"/>
          </a:xfrm>
          <a:prstGeom prst="rect">
            <a:avLst/>
          </a:prstGeom>
        </p:spPr>
      </p:pic>
      <p:sp>
        <p:nvSpPr>
          <p:cNvPr id="3" name="Rectangle 2"/>
          <p:cNvSpPr/>
          <p:nvPr/>
        </p:nvSpPr>
        <p:spPr>
          <a:xfrm>
            <a:off x="2018763" y="6161296"/>
            <a:ext cx="5106473" cy="215444"/>
          </a:xfrm>
          <a:prstGeom prst="rect">
            <a:avLst/>
          </a:prstGeom>
        </p:spPr>
        <p:txBody>
          <a:bodyPr wrap="square">
            <a:spAutoFit/>
          </a:bodyPr>
          <a:lstStyle/>
          <a:p>
            <a:pPr algn="ctr"/>
            <a:r>
              <a:rPr lang="en-US" sz="800" dirty="0"/>
              <a:t>From </a:t>
            </a:r>
            <a:r>
              <a:rPr lang="en-US" sz="800" dirty="0" err="1"/>
              <a:t>Vaccaro</a:t>
            </a:r>
            <a:r>
              <a:rPr lang="en-US" sz="800" dirty="0"/>
              <a:t> AR, Betz RR, </a:t>
            </a:r>
            <a:r>
              <a:rPr lang="en-US" sz="800" dirty="0" err="1"/>
              <a:t>Zeidman</a:t>
            </a:r>
            <a:r>
              <a:rPr lang="en-US" sz="800" dirty="0"/>
              <a:t> SM: </a:t>
            </a:r>
            <a:r>
              <a:rPr lang="en-US" sz="800" i="1" dirty="0"/>
              <a:t>Principles and practice of spine surgery</a:t>
            </a:r>
            <a:r>
              <a:rPr lang="en-US" sz="800" dirty="0"/>
              <a:t>, St Louis, 2003, Mosby.</a:t>
            </a:r>
            <a:endParaRPr lang="en-US" sz="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Foraminotomy </a:t>
            </a:r>
            <a:endParaRPr lang="en-US" dirty="0"/>
          </a:p>
        </p:txBody>
      </p:sp>
      <p:sp>
        <p:nvSpPr>
          <p:cNvPr id="3" name="Content Placeholder 2"/>
          <p:cNvSpPr>
            <a:spLocks noGrp="1"/>
          </p:cNvSpPr>
          <p:nvPr>
            <p:ph idx="1"/>
          </p:nvPr>
        </p:nvSpPr>
        <p:spPr/>
        <p:txBody>
          <a:bodyPr/>
          <a:lstStyle/>
          <a:p>
            <a:r>
              <a:rPr lang="en-US" dirty="0" smtClean="0"/>
              <a:t>Procedure that is performed to relieve pressure on the spinal nerves</a:t>
            </a:r>
          </a:p>
          <a:p>
            <a:r>
              <a:rPr lang="en-US" dirty="0" smtClean="0"/>
              <a:t>Often an adjunct procedure to a laminectomy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Microdiscectomy </a:t>
            </a:r>
            <a:endParaRPr lang="en-US" dirty="0"/>
          </a:p>
        </p:txBody>
      </p:sp>
      <p:sp>
        <p:nvSpPr>
          <p:cNvPr id="3" name="Content Placeholder 2"/>
          <p:cNvSpPr>
            <a:spLocks noGrp="1"/>
          </p:cNvSpPr>
          <p:nvPr>
            <p:ph idx="1"/>
          </p:nvPr>
        </p:nvSpPr>
        <p:spPr/>
        <p:txBody>
          <a:bodyPr/>
          <a:lstStyle/>
          <a:p>
            <a:r>
              <a:rPr lang="en-US" dirty="0" smtClean="0"/>
              <a:t>Creation of a small window in the lamina for access to an intervertebral disc </a:t>
            </a:r>
          </a:p>
          <a:p>
            <a:r>
              <a:rPr lang="en-US" dirty="0" smtClean="0"/>
              <a:t>Considered a minimally invasive approach to lumbar laminectomy and discectomy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Lumbar Fusion </a:t>
            </a:r>
            <a:endParaRPr lang="en-US" dirty="0"/>
          </a:p>
        </p:txBody>
      </p:sp>
      <p:sp>
        <p:nvSpPr>
          <p:cNvPr id="3" name="Content Placeholder 2"/>
          <p:cNvSpPr>
            <a:spLocks noGrp="1"/>
          </p:cNvSpPr>
          <p:nvPr>
            <p:ph idx="1"/>
          </p:nvPr>
        </p:nvSpPr>
        <p:spPr/>
        <p:txBody>
          <a:bodyPr/>
          <a:lstStyle/>
          <a:p>
            <a:r>
              <a:rPr lang="en-US" dirty="0" smtClean="0"/>
              <a:t>Performed to stabilize the spine using a bone graft or metal implant </a:t>
            </a:r>
          </a:p>
          <a:p>
            <a:r>
              <a:rPr lang="en-US" dirty="0" smtClean="0"/>
              <a:t>Bone graft stimulates growth of new bone between the vertebral elements</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Meninges </a:t>
            </a:r>
            <a:endParaRPr lang="en-US" dirty="0"/>
          </a:p>
        </p:txBody>
      </p:sp>
      <p:sp>
        <p:nvSpPr>
          <p:cNvPr id="3" name="Content Placeholder 2"/>
          <p:cNvSpPr>
            <a:spLocks noGrp="1"/>
          </p:cNvSpPr>
          <p:nvPr>
            <p:ph idx="1"/>
          </p:nvPr>
        </p:nvSpPr>
        <p:spPr/>
        <p:txBody>
          <a:bodyPr/>
          <a:lstStyle/>
          <a:p>
            <a:r>
              <a:rPr lang="en-US" dirty="0" smtClean="0"/>
              <a:t>Dura mater</a:t>
            </a:r>
          </a:p>
          <a:p>
            <a:pPr lvl="1"/>
            <a:r>
              <a:rPr lang="en-US" dirty="0" smtClean="0"/>
              <a:t>Outermost layer</a:t>
            </a:r>
          </a:p>
          <a:p>
            <a:r>
              <a:rPr lang="en-US" dirty="0" smtClean="0"/>
              <a:t>Arachnoid mater</a:t>
            </a:r>
          </a:p>
          <a:p>
            <a:pPr lvl="1"/>
            <a:r>
              <a:rPr lang="en-US" dirty="0" smtClean="0"/>
              <a:t>Middle layer</a:t>
            </a:r>
          </a:p>
          <a:p>
            <a:r>
              <a:rPr lang="en-US" dirty="0" smtClean="0"/>
              <a:t>Pia mater</a:t>
            </a:r>
          </a:p>
          <a:p>
            <a:pPr lvl="1"/>
            <a:r>
              <a:rPr lang="en-US" dirty="0" smtClean="0"/>
              <a:t>Inner layer</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Correction of Scoliosis </a:t>
            </a:r>
            <a:endParaRPr lang="en-US" dirty="0"/>
          </a:p>
        </p:txBody>
      </p:sp>
      <p:sp>
        <p:nvSpPr>
          <p:cNvPr id="3" name="Content Placeholder 2"/>
          <p:cNvSpPr>
            <a:spLocks noGrp="1"/>
          </p:cNvSpPr>
          <p:nvPr>
            <p:ph idx="1"/>
          </p:nvPr>
        </p:nvSpPr>
        <p:spPr/>
        <p:txBody>
          <a:bodyPr/>
          <a:lstStyle/>
          <a:p>
            <a:r>
              <a:rPr lang="en-US" dirty="0" smtClean="0"/>
              <a:t>Restoration of anatomical alignment to the spine to prevent further curvature and provide stability</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Neurosurgical Pain Management </a:t>
            </a:r>
            <a:endParaRPr lang="en-US" dirty="0"/>
          </a:p>
        </p:txBody>
      </p:sp>
      <p:sp>
        <p:nvSpPr>
          <p:cNvPr id="3" name="Content Placeholder 2"/>
          <p:cNvSpPr>
            <a:spLocks noGrp="1"/>
          </p:cNvSpPr>
          <p:nvPr>
            <p:ph idx="1"/>
          </p:nvPr>
        </p:nvSpPr>
        <p:spPr/>
        <p:txBody>
          <a:bodyPr/>
          <a:lstStyle/>
          <a:p>
            <a:r>
              <a:rPr lang="en-US" dirty="0" smtClean="0"/>
              <a:t>Cordotomy</a:t>
            </a:r>
          </a:p>
          <a:p>
            <a:r>
              <a:rPr lang="en-US" dirty="0" smtClean="0"/>
              <a:t>Rhizotomy</a:t>
            </a:r>
          </a:p>
          <a:p>
            <a:r>
              <a:rPr lang="en-US" dirty="0" smtClean="0"/>
              <a:t>Dorsal column stimulator</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Ulnar Nerve Transposition </a:t>
            </a:r>
            <a:endParaRPr lang="en-US" dirty="0"/>
          </a:p>
        </p:txBody>
      </p:sp>
      <p:sp>
        <p:nvSpPr>
          <p:cNvPr id="3" name="Content Placeholder 2"/>
          <p:cNvSpPr>
            <a:spLocks noGrp="1"/>
          </p:cNvSpPr>
          <p:nvPr>
            <p:ph idx="1"/>
          </p:nvPr>
        </p:nvSpPr>
        <p:spPr/>
        <p:txBody>
          <a:bodyPr/>
          <a:lstStyle/>
          <a:p>
            <a:r>
              <a:rPr lang="en-US" dirty="0" smtClean="0"/>
              <a:t>Goal is to free ulnar nerve from medial epicondyle groove, thereby restoring function and eliminating desensitization of affected arm</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Peripheral Nerve Repair (Neurorrhaphy)</a:t>
            </a:r>
            <a:endParaRPr lang="en-US" dirty="0"/>
          </a:p>
        </p:txBody>
      </p:sp>
      <p:sp>
        <p:nvSpPr>
          <p:cNvPr id="3" name="Content Placeholder 2"/>
          <p:cNvSpPr>
            <a:spLocks noGrp="1"/>
          </p:cNvSpPr>
          <p:nvPr>
            <p:ph idx="1"/>
          </p:nvPr>
        </p:nvSpPr>
        <p:spPr/>
        <p:txBody>
          <a:bodyPr/>
          <a:lstStyle/>
          <a:p>
            <a:r>
              <a:rPr lang="en-US" dirty="0" smtClean="0"/>
              <a:t>May be caused by industrial or other type of accident</a:t>
            </a:r>
          </a:p>
          <a:p>
            <a:r>
              <a:rPr lang="en-US" dirty="0" smtClean="0"/>
              <a:t>Two types of injuries are</a:t>
            </a:r>
          </a:p>
          <a:p>
            <a:pPr lvl="1"/>
            <a:r>
              <a:rPr lang="en-US" dirty="0" smtClean="0"/>
              <a:t>Clean cut, such as that caused by glass</a:t>
            </a:r>
          </a:p>
          <a:p>
            <a:pPr lvl="1"/>
            <a:r>
              <a:rPr lang="en-US" dirty="0" smtClean="0"/>
              <a:t>Injury that causes the nerve to shatter</a:t>
            </a:r>
          </a:p>
          <a:p>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6925" y="2419350"/>
            <a:ext cx="7772400" cy="1219200"/>
          </a:xfrm>
        </p:spPr>
        <p:txBody>
          <a:bodyPr/>
          <a:lstStyle/>
          <a:p>
            <a:pPr algn="ctr">
              <a:defRPr/>
            </a:pPr>
            <a:r>
              <a:rPr lang="en-US" dirty="0" smtClean="0"/>
              <a:t>Questions?</a:t>
            </a:r>
            <a:endParaRPr lang="en-US" dirty="0"/>
          </a:p>
        </p:txBody>
      </p:sp>
      <p:sp>
        <p:nvSpPr>
          <p:cNvPr id="2" name="Footer Placeholder 1"/>
          <p:cNvSpPr>
            <a:spLocks noGrp="1"/>
          </p:cNvSpPr>
          <p:nvPr>
            <p:ph type="ftr" sz="quarter" idx="11"/>
          </p:nvPr>
        </p:nvSpPr>
        <p:spPr/>
        <p:txBody>
          <a:bodyPr/>
          <a:lstStyle/>
          <a:p>
            <a:r>
              <a:rPr lang="en-US" smtClean="0"/>
              <a:t>Copyright ©2013 by Elsevier Inc. All rights reserved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Skull and Meninges </a:t>
            </a:r>
            <a:endParaRPr lang="en-US" dirty="0"/>
          </a:p>
        </p:txBody>
      </p:sp>
      <p:sp>
        <p:nvSpPr>
          <p:cNvPr id="4" name="Footer Placeholder 3"/>
          <p:cNvSpPr>
            <a:spLocks noGrp="1"/>
          </p:cNvSpPr>
          <p:nvPr>
            <p:ph type="ftr" sz="quarter" idx="11"/>
          </p:nvPr>
        </p:nvSpPr>
        <p:spPr/>
        <p:txBody>
          <a:bodyPr/>
          <a:lstStyle/>
          <a:p>
            <a:r>
              <a:rPr lang="en-US" smtClean="0"/>
              <a:t>Copyright ©2013 by Elsevier Inc. All rights reserved</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827" y="1714096"/>
            <a:ext cx="6884347" cy="4274580"/>
          </a:xfrm>
          <a:prstGeom prst="rect">
            <a:avLst/>
          </a:prstGeom>
        </p:spPr>
      </p:pic>
      <p:sp>
        <p:nvSpPr>
          <p:cNvPr id="3" name="Rectangle 2"/>
          <p:cNvSpPr/>
          <p:nvPr/>
        </p:nvSpPr>
        <p:spPr>
          <a:xfrm>
            <a:off x="1786943" y="5988676"/>
            <a:ext cx="5570113" cy="215444"/>
          </a:xfrm>
          <a:prstGeom prst="rect">
            <a:avLst/>
          </a:prstGeom>
        </p:spPr>
        <p:txBody>
          <a:bodyPr wrap="square">
            <a:spAutoFit/>
          </a:bodyPr>
          <a:lstStyle/>
          <a:p>
            <a:pPr algn="ctr"/>
            <a:r>
              <a:rPr lang="en-US" sz="800" dirty="0"/>
              <a:t>From Abrahams P, Hutchings RT, Marks SC: </a:t>
            </a:r>
            <a:r>
              <a:rPr lang="en-US" sz="800" i="1" dirty="0" err="1"/>
              <a:t>McKinn’s</a:t>
            </a:r>
            <a:r>
              <a:rPr lang="en-US" sz="800" i="1" dirty="0"/>
              <a:t> color atlas of human anatomy</a:t>
            </a:r>
            <a:r>
              <a:rPr lang="en-US" sz="800" dirty="0"/>
              <a:t>, </a:t>
            </a:r>
            <a:r>
              <a:rPr lang="en-US" sz="800" dirty="0" err="1"/>
              <a:t>ed</a:t>
            </a:r>
            <a:r>
              <a:rPr lang="en-US" sz="800" dirty="0"/>
              <a:t> 4, St Louis, 1999, Mosby.</a:t>
            </a:r>
            <a:endParaRPr lang="en-US" sz="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2_D3 Keypoints">
  <a:themeElements>
    <a:clrScheme name="2_D3 Keypoints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D3 Keypoi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3 Keypoints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D3 Keypoints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D3 Keypoints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D3 Keypoints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8.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3 Slide &amp; Title">
  <a:themeElements>
    <a:clrScheme name="2_D3 Slide &amp; Titl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2_D3 Slide &amp; Titl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3 Slide &amp; Titl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2_D3 Slide &amp; Title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2_D3 Slide &amp; Title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2_D3 Slide &amp; Title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3 Illus &amp; Welcome">
  <a:themeElements>
    <a:clrScheme name="D3 Illus &amp; Welcom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D3 Illus &amp; Welco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3 Illus &amp; Welcome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D3 Illus &amp; Welcome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D3 Illus &amp; Welcome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D3 Illus &amp; Welcome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newpptformat</Template>
  <TotalTime>49251</TotalTime>
  <Words>6564</Words>
  <Application>Microsoft Office PowerPoint</Application>
  <PresentationFormat>On-screen Show (4:3)</PresentationFormat>
  <Paragraphs>621</Paragraphs>
  <Slides>84</Slides>
  <Notes>81</Notes>
  <HiddenSlides>0</HiddenSlides>
  <MMClips>0</MMClips>
  <ScaleCrop>false</ScaleCrop>
  <HeadingPairs>
    <vt:vector size="4" baseType="variant">
      <vt:variant>
        <vt:lpstr>Theme</vt:lpstr>
      </vt:variant>
      <vt:variant>
        <vt:i4>20</vt:i4>
      </vt:variant>
      <vt:variant>
        <vt:lpstr>Slide Titles</vt:lpstr>
      </vt:variant>
      <vt:variant>
        <vt:i4>84</vt:i4>
      </vt:variant>
    </vt:vector>
  </HeadingPairs>
  <TitlesOfParts>
    <vt:vector size="104" baseType="lpstr">
      <vt:lpstr>9_Flow</vt:lpstr>
      <vt:lpstr>3_Custom Design</vt:lpstr>
      <vt:lpstr>5_Flow</vt:lpstr>
      <vt:lpstr>3_Flow</vt:lpstr>
      <vt:lpstr>1_Custom Design</vt:lpstr>
      <vt:lpstr>1_Flow</vt:lpstr>
      <vt:lpstr>Blue Diagonal</vt:lpstr>
      <vt:lpstr>2_D3 Slide &amp; Title</vt:lpstr>
      <vt:lpstr>D3 Illus &amp; Welcome</vt:lpstr>
      <vt:lpstr>2_D3 Keypoints</vt:lpstr>
      <vt:lpstr>5_Custom Design</vt:lpstr>
      <vt:lpstr>6_Custom Design</vt:lpstr>
      <vt:lpstr>8_Flow</vt:lpstr>
      <vt:lpstr>4_Custom Design</vt:lpstr>
      <vt:lpstr>2_Custom Design</vt:lpstr>
      <vt:lpstr>Custom Design</vt:lpstr>
      <vt:lpstr>2_Flow</vt:lpstr>
      <vt:lpstr>Flow</vt:lpstr>
      <vt:lpstr>4_Flow</vt:lpstr>
      <vt:lpstr>6_Flow</vt:lpstr>
      <vt:lpstr>Surgical Technology</vt:lpstr>
      <vt:lpstr>Anatomy and Pathology</vt:lpstr>
      <vt:lpstr>Terminology Review </vt:lpstr>
      <vt:lpstr>Neurosurgery </vt:lpstr>
      <vt:lpstr>Cells of the Nervous System </vt:lpstr>
      <vt:lpstr>Neuroglia and Schwann Cells </vt:lpstr>
      <vt:lpstr>The Skull </vt:lpstr>
      <vt:lpstr>Meninges </vt:lpstr>
      <vt:lpstr>The Skull and Meninges </vt:lpstr>
      <vt:lpstr>The Brain </vt:lpstr>
      <vt:lpstr>The Cerebrum (Forebrain)</vt:lpstr>
      <vt:lpstr>The Cerebral Cortex </vt:lpstr>
      <vt:lpstr>Lobes and Functional Areas:  The Cerebrum </vt:lpstr>
      <vt:lpstr>Diencephalon </vt:lpstr>
      <vt:lpstr>Rhombencephalon </vt:lpstr>
      <vt:lpstr>Ventricles of the Brain </vt:lpstr>
      <vt:lpstr>Blood Supply to the Brain </vt:lpstr>
      <vt:lpstr>Vertebral Column </vt:lpstr>
      <vt:lpstr>Cervical Vertebrae </vt:lpstr>
      <vt:lpstr>The Spinal Cord </vt:lpstr>
      <vt:lpstr>Blood Supply to Spinal Cord </vt:lpstr>
      <vt:lpstr>Cranial Nerves </vt:lpstr>
      <vt:lpstr>Cranial Nerves (Cont.) </vt:lpstr>
      <vt:lpstr>Spinal Nerves </vt:lpstr>
      <vt:lpstr>Spinal Nerves (Cont.) </vt:lpstr>
      <vt:lpstr>Autonomic Nervous System </vt:lpstr>
      <vt:lpstr>Somatic Nervous System </vt:lpstr>
      <vt:lpstr>Diagnostic Procedures </vt:lpstr>
      <vt:lpstr> Electrical and Neurotransmission Studies </vt:lpstr>
      <vt:lpstr>Case Planning for Nervous System Procedures</vt:lpstr>
      <vt:lpstr>Patient's Fears </vt:lpstr>
      <vt:lpstr>Standard Equipment </vt:lpstr>
      <vt:lpstr>The Mayfield Table </vt:lpstr>
      <vt:lpstr>Instruments </vt:lpstr>
      <vt:lpstr>Instruments (Cont.) </vt:lpstr>
      <vt:lpstr>Drills </vt:lpstr>
      <vt:lpstr>Implants </vt:lpstr>
      <vt:lpstr>Implant Documentation </vt:lpstr>
      <vt:lpstr>Sponges </vt:lpstr>
      <vt:lpstr>Drugs and Irrigation </vt:lpstr>
      <vt:lpstr>Drains and Sutures </vt:lpstr>
      <vt:lpstr>Cements </vt:lpstr>
      <vt:lpstr>Anesthesia </vt:lpstr>
      <vt:lpstr>Patient Positioning </vt:lpstr>
      <vt:lpstr>Spinal Surgery</vt:lpstr>
      <vt:lpstr>Team Positions </vt:lpstr>
      <vt:lpstr>Burr Holes </vt:lpstr>
      <vt:lpstr>Craniotomy </vt:lpstr>
      <vt:lpstr>Craniotomy (Cont.) </vt:lpstr>
      <vt:lpstr>Craniectomy </vt:lpstr>
      <vt:lpstr>Cerebral Aneurysm Surgery </vt:lpstr>
      <vt:lpstr>Aneurysm Clips </vt:lpstr>
      <vt:lpstr>Standard Aneurysm Instruments</vt:lpstr>
      <vt:lpstr>Arteriovenous Malformation Resection </vt:lpstr>
      <vt:lpstr>Correction of Craniosynostosis </vt:lpstr>
      <vt:lpstr>Effects of Major Vault Sutures </vt:lpstr>
      <vt:lpstr>Craniosynostosis (Cont.) </vt:lpstr>
      <vt:lpstr>Cranioplasty </vt:lpstr>
      <vt:lpstr>Ventricular Peritoneal or Ventricular Arterial Shunts </vt:lpstr>
      <vt:lpstr>Shunt Placement</vt:lpstr>
      <vt:lpstr>Ventriculoperitoneal  Shunt Placement</vt:lpstr>
      <vt:lpstr>Transsphenoidal Hypophysectomy </vt:lpstr>
      <vt:lpstr>Resection of Vestibular Schwannoma (Acoustic Neuroma)</vt:lpstr>
      <vt:lpstr>Stereotactic Surgery </vt:lpstr>
      <vt:lpstr>Stereotactic Frame </vt:lpstr>
      <vt:lpstr>Deep Brain Stimulation (DBS)</vt:lpstr>
      <vt:lpstr>Endoscopic Ventriculoscopy </vt:lpstr>
      <vt:lpstr>Microvascular Decompression of Cranial Nerves </vt:lpstr>
      <vt:lpstr>Cerebral Revascularization (Cerebral Bypass)</vt:lpstr>
      <vt:lpstr>Anterior Cervical  Discectomy and Fusion </vt:lpstr>
      <vt:lpstr>Anterior Cervical Fusion </vt:lpstr>
      <vt:lpstr>Posterior Cervical Laminectomy </vt:lpstr>
      <vt:lpstr>Application of a Halo Brace </vt:lpstr>
      <vt:lpstr>Lumbar Laminectomy  and Discectomy </vt:lpstr>
      <vt:lpstr>Lumbar Laminectomy </vt:lpstr>
      <vt:lpstr>Lumbar Laminectomy (Cont.) </vt:lpstr>
      <vt:lpstr>Foraminotomy </vt:lpstr>
      <vt:lpstr>Microdiscectomy </vt:lpstr>
      <vt:lpstr>Lumbar Fusion </vt:lpstr>
      <vt:lpstr>Correction of Scoliosis </vt:lpstr>
      <vt:lpstr>Neurosurgical Pain Management </vt:lpstr>
      <vt:lpstr>Ulnar Nerve Transposition </vt:lpstr>
      <vt:lpstr>Peripheral Nerve Repair (Neurorrhaphy)</vt:lpstr>
      <vt:lpstr>Questions?</vt:lpstr>
    </vt:vector>
  </TitlesOfParts>
  <Company>REED Elsevier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Body Systems</dc:title>
  <dc:creator>Linda Honeycutt</dc:creator>
  <cp:lastModifiedBy>Abbie</cp:lastModifiedBy>
  <cp:revision>572</cp:revision>
  <dcterms:created xsi:type="dcterms:W3CDTF">2005-01-16T17:28:53Z</dcterms:created>
  <dcterms:modified xsi:type="dcterms:W3CDTF">2013-02-18T01:34:10Z</dcterms:modified>
</cp:coreProperties>
</file>