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48" r:id="rId1"/>
    <p:sldMasterId id="2147486056" r:id="rId2"/>
    <p:sldMasterId id="2147486068" r:id="rId3"/>
    <p:sldMasterId id="2147486022" r:id="rId4"/>
    <p:sldMasterId id="2147486010" r:id="rId5"/>
    <p:sldMasterId id="2147485976" r:id="rId6"/>
    <p:sldMasterId id="2147483653" r:id="rId7"/>
    <p:sldMasterId id="2147483655" r:id="rId8"/>
    <p:sldMasterId id="2147483657" r:id="rId9"/>
    <p:sldMasterId id="2147483659" r:id="rId10"/>
    <p:sldMasterId id="2147486113" r:id="rId11"/>
    <p:sldMasterId id="2147486125" r:id="rId12"/>
    <p:sldMasterId id="2147486137" r:id="rId13"/>
    <p:sldMasterId id="2147486090" r:id="rId14"/>
    <p:sldMasterId id="2147486044" r:id="rId15"/>
    <p:sldMasterId id="2147485987" r:id="rId16"/>
    <p:sldMasterId id="2147485999" r:id="rId17"/>
    <p:sldMasterId id="2147485965" r:id="rId18"/>
    <p:sldMasterId id="2147486033" r:id="rId19"/>
    <p:sldMasterId id="2147486079" r:id="rId20"/>
  </p:sldMasterIdLst>
  <p:notesMasterIdLst>
    <p:notesMasterId r:id="rId82"/>
  </p:notesMasterIdLst>
  <p:sldIdLst>
    <p:sldId id="1191" r:id="rId21"/>
    <p:sldId id="312" r:id="rId22"/>
    <p:sldId id="1193" r:id="rId23"/>
    <p:sldId id="1194" r:id="rId24"/>
    <p:sldId id="1195" r:id="rId25"/>
    <p:sldId id="1196" r:id="rId26"/>
    <p:sldId id="1197" r:id="rId27"/>
    <p:sldId id="1198" r:id="rId28"/>
    <p:sldId id="1199" r:id="rId29"/>
    <p:sldId id="1200" r:id="rId30"/>
    <p:sldId id="1201" r:id="rId31"/>
    <p:sldId id="1202" r:id="rId32"/>
    <p:sldId id="1203" r:id="rId33"/>
    <p:sldId id="1204" r:id="rId34"/>
    <p:sldId id="1205" r:id="rId35"/>
    <p:sldId id="1206" r:id="rId36"/>
    <p:sldId id="1207" r:id="rId37"/>
    <p:sldId id="1208" r:id="rId38"/>
    <p:sldId id="1209" r:id="rId39"/>
    <p:sldId id="1210" r:id="rId40"/>
    <p:sldId id="1192" r:id="rId41"/>
    <p:sldId id="1211" r:id="rId42"/>
    <p:sldId id="1212" r:id="rId43"/>
    <p:sldId id="1213" r:id="rId44"/>
    <p:sldId id="1214" r:id="rId45"/>
    <p:sldId id="1215" r:id="rId46"/>
    <p:sldId id="1216" r:id="rId47"/>
    <p:sldId id="1217" r:id="rId48"/>
    <p:sldId id="1218" r:id="rId49"/>
    <p:sldId id="1219" r:id="rId50"/>
    <p:sldId id="1220" r:id="rId51"/>
    <p:sldId id="1221" r:id="rId52"/>
    <p:sldId id="1222" r:id="rId53"/>
    <p:sldId id="1223" r:id="rId54"/>
    <p:sldId id="1224" r:id="rId55"/>
    <p:sldId id="1225" r:id="rId56"/>
    <p:sldId id="1226" r:id="rId57"/>
    <p:sldId id="1227" r:id="rId58"/>
    <p:sldId id="1228" r:id="rId59"/>
    <p:sldId id="1229" r:id="rId60"/>
    <p:sldId id="1230" r:id="rId61"/>
    <p:sldId id="1231" r:id="rId62"/>
    <p:sldId id="1232" r:id="rId63"/>
    <p:sldId id="1233" r:id="rId64"/>
    <p:sldId id="1234" r:id="rId65"/>
    <p:sldId id="1235" r:id="rId66"/>
    <p:sldId id="1236" r:id="rId67"/>
    <p:sldId id="1237" r:id="rId68"/>
    <p:sldId id="1238" r:id="rId69"/>
    <p:sldId id="1239" r:id="rId70"/>
    <p:sldId id="1240" r:id="rId71"/>
    <p:sldId id="1241" r:id="rId72"/>
    <p:sldId id="1242" r:id="rId73"/>
    <p:sldId id="1243" r:id="rId74"/>
    <p:sldId id="1244" r:id="rId75"/>
    <p:sldId id="1245" r:id="rId76"/>
    <p:sldId id="1246" r:id="rId77"/>
    <p:sldId id="1247" r:id="rId78"/>
    <p:sldId id="1248" r:id="rId79"/>
    <p:sldId id="1249" r:id="rId80"/>
    <p:sldId id="295"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71" autoAdjust="0"/>
    <p:restoredTop sz="68900" autoAdjust="0"/>
  </p:normalViewPr>
  <p:slideViewPr>
    <p:cSldViewPr snapToGrid="0">
      <p:cViewPr varScale="1">
        <p:scale>
          <a:sx n="68" d="100"/>
          <a:sy n="68" d="100"/>
        </p:scale>
        <p:origin x="-318" y="-96"/>
      </p:cViewPr>
      <p:guideLst>
        <p:guide orient="horz" pos="98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3" d="100"/>
          <a:sy n="53" d="100"/>
        </p:scale>
        <p:origin x="-7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99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9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9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99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1B0CBC6-CDA8-4F18-B343-F1847C776ACC}" type="slidenum">
              <a:rPr lang="en-US"/>
              <a:pPr>
                <a:defRPr/>
              </a:pPr>
              <a:t>‹#›</a:t>
            </a:fld>
            <a:endParaRPr lang="en-US"/>
          </a:p>
        </p:txBody>
      </p:sp>
    </p:spTree>
    <p:extLst>
      <p:ext uri="{BB962C8B-B14F-4D97-AF65-F5344CB8AC3E}">
        <p14:creationId xmlns:p14="http://schemas.microsoft.com/office/powerpoint/2010/main" val="781400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a:t>
            </a:fld>
            <a:endParaRPr lang="en-US"/>
          </a:p>
        </p:txBody>
      </p:sp>
    </p:spTree>
    <p:extLst>
      <p:ext uri="{BB962C8B-B14F-4D97-AF65-F5344CB8AC3E}">
        <p14:creationId xmlns:p14="http://schemas.microsoft.com/office/powerpoint/2010/main" val="428705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Cardiac catheterization is an interventional radiology procedure.</a:t>
            </a:r>
          </a:p>
          <a:p>
            <a:pPr>
              <a:buFont typeface="Arial" pitchFamily="34" charset="0"/>
              <a:buChar char="•"/>
            </a:pPr>
            <a:r>
              <a:rPr lang="en-US" sz="1200" kern="1200" dirty="0" smtClean="0">
                <a:solidFill>
                  <a:schemeClr val="tx1"/>
                </a:solidFill>
                <a:latin typeface="Arial" charset="0"/>
                <a:ea typeface="+mn-ea"/>
                <a:cs typeface="+mn-cs"/>
              </a:rPr>
              <a:t>Why is left heart catheterization most commonly performed? </a:t>
            </a:r>
            <a:r>
              <a:rPr lang="en-US" sz="1200" i="1" kern="1200" dirty="0" smtClean="0">
                <a:solidFill>
                  <a:schemeClr val="tx1"/>
                </a:solidFill>
                <a:latin typeface="Arial" charset="0"/>
                <a:ea typeface="+mn-ea"/>
                <a:cs typeface="+mn-cs"/>
              </a:rPr>
              <a:t>(Left heart catheterization most often is performed to assess the coronary arteries, systemic vascular resistance, aortic and mitral valve function, and left ventricular pressure.)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Why is right heart catheterization performed? </a:t>
            </a:r>
            <a:r>
              <a:rPr lang="en-US" sz="1200" i="1" kern="1200" dirty="0" smtClean="0">
                <a:solidFill>
                  <a:schemeClr val="tx1"/>
                </a:solidFill>
                <a:latin typeface="Arial" charset="0"/>
                <a:ea typeface="+mn-ea"/>
                <a:cs typeface="+mn-cs"/>
              </a:rPr>
              <a:t>(Right heart catheterization is performed to assess the right atrium and ventricle and the pulmonary artery.)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a:t>
            </a:r>
            <a:r>
              <a:rPr lang="en-US" sz="1200" kern="1200" dirty="0" err="1" smtClean="0">
                <a:solidFill>
                  <a:schemeClr val="tx1"/>
                </a:solidFill>
                <a:latin typeface="Arial" charset="0"/>
                <a:ea typeface="+mn-ea"/>
                <a:cs typeface="+mn-cs"/>
              </a:rPr>
              <a:t>Rumel</a:t>
            </a:r>
            <a:r>
              <a:rPr lang="en-US" sz="1200" kern="1200" dirty="0" smtClean="0">
                <a:solidFill>
                  <a:schemeClr val="tx1"/>
                </a:solidFill>
                <a:latin typeface="Arial" charset="0"/>
                <a:ea typeface="+mn-ea"/>
                <a:cs typeface="+mn-cs"/>
              </a:rPr>
              <a:t> tourniquet and its </a:t>
            </a:r>
            <a:r>
              <a:rPr lang="en-US" sz="1200" kern="1200" dirty="0" err="1" smtClean="0">
                <a:solidFill>
                  <a:schemeClr val="tx1"/>
                </a:solidFill>
                <a:latin typeface="Arial" charset="0"/>
                <a:ea typeface="+mn-ea"/>
                <a:cs typeface="+mn-cs"/>
              </a:rPr>
              <a:t>stylet</a:t>
            </a:r>
            <a:r>
              <a:rPr lang="en-US" sz="1200" kern="1200" dirty="0" smtClean="0">
                <a:solidFill>
                  <a:schemeClr val="tx1"/>
                </a:solidFill>
                <a:latin typeface="Arial" charset="0"/>
                <a:ea typeface="+mn-ea"/>
                <a:cs typeface="+mn-cs"/>
              </a:rPr>
              <a:t> must be included as counted items for the procedure.</a:t>
            </a:r>
          </a:p>
          <a:p>
            <a:pPr>
              <a:buFont typeface="Arial" pitchFamily="34" charset="0"/>
              <a:buChar char="•"/>
            </a:pPr>
            <a:r>
              <a:rPr lang="en-US" sz="1200" kern="1200" dirty="0" smtClean="0">
                <a:solidFill>
                  <a:schemeClr val="tx1"/>
                </a:solidFill>
                <a:latin typeface="Arial" charset="0"/>
                <a:ea typeface="+mn-ea"/>
                <a:cs typeface="+mn-cs"/>
              </a:rPr>
              <a:t>Reference Chapter 32, Thoracic and Pulmonary Surgery, for endovascular instruments.</a:t>
            </a:r>
          </a:p>
          <a:p>
            <a:pPr>
              <a:buFont typeface="Arial" pitchFamily="34" charset="0"/>
              <a:buChar char="•"/>
            </a:pPr>
            <a:r>
              <a:rPr lang="en-US" sz="1200" kern="1200" dirty="0" smtClean="0">
                <a:solidFill>
                  <a:schemeClr val="tx1"/>
                </a:solidFill>
                <a:latin typeface="Arial" charset="0"/>
                <a:ea typeface="+mn-ea"/>
                <a:cs typeface="+mn-cs"/>
              </a:rPr>
              <a:t>Reference Chapter 21, Minimally Invasive, Endoscopic, and Robotic Assisted Surgery, for endoscopic instruments.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cardiac instrument sets are available at your clinical affiliates? </a:t>
            </a:r>
            <a:r>
              <a:rPr lang="en-US" sz="1200" i="1" kern="1200" dirty="0" smtClean="0">
                <a:solidFill>
                  <a:schemeClr val="tx1"/>
                </a:solidFill>
                <a:latin typeface="Arial" charset="0"/>
                <a:ea typeface="+mn-ea"/>
                <a:cs typeface="+mn-cs"/>
              </a:rPr>
              <a:t>(Answers will vary.)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Coronary artery instrumentation is fine and delicate; great care must be used when handling these instruments.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type of grafting material is used for small-artery </a:t>
            </a:r>
            <a:r>
              <a:rPr lang="en-US" sz="1200" kern="1200" dirty="0" err="1" smtClean="0">
                <a:solidFill>
                  <a:schemeClr val="tx1"/>
                </a:solidFill>
                <a:latin typeface="Arial" charset="0"/>
                <a:ea typeface="+mn-ea"/>
                <a:cs typeface="+mn-cs"/>
              </a:rPr>
              <a:t>anastomosis</a:t>
            </a:r>
            <a:r>
              <a:rPr lang="en-US" sz="1200" kern="1200" dirty="0" smtClean="0">
                <a:solidFill>
                  <a:schemeClr val="tx1"/>
                </a:solidFill>
                <a:latin typeface="Arial" charset="0"/>
                <a:ea typeface="+mn-ea"/>
                <a:cs typeface="+mn-cs"/>
              </a:rPr>
              <a:t>? For large-artery placement? </a:t>
            </a:r>
            <a:r>
              <a:rPr lang="en-US" sz="1200" i="1" kern="1200" dirty="0" smtClean="0">
                <a:solidFill>
                  <a:schemeClr val="tx1"/>
                </a:solidFill>
                <a:latin typeface="Arial" charset="0"/>
                <a:ea typeface="+mn-ea"/>
                <a:cs typeface="+mn-cs"/>
              </a:rPr>
              <a:t>(Knitted grafts are used for small arteries and woven grafts are used for large arteries.)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a:t>
            </a:r>
            <a:r>
              <a:rPr lang="en-US" sz="1200" kern="1200" dirty="0" err="1" smtClean="0">
                <a:solidFill>
                  <a:schemeClr val="tx1"/>
                </a:solidFill>
                <a:latin typeface="Arial" charset="0"/>
                <a:ea typeface="+mn-ea"/>
                <a:cs typeface="+mn-cs"/>
              </a:rPr>
              <a:t>preclotting</a:t>
            </a:r>
            <a:r>
              <a:rPr lang="en-US" sz="1200" kern="1200" dirty="0" smtClean="0">
                <a:solidFill>
                  <a:schemeClr val="tx1"/>
                </a:solidFill>
                <a:latin typeface="Arial" charset="0"/>
                <a:ea typeface="+mn-ea"/>
                <a:cs typeface="+mn-cs"/>
              </a:rPr>
              <a:t> of grafting material seldom needed? </a:t>
            </a:r>
            <a:r>
              <a:rPr lang="en-US" sz="1200" i="1" kern="1200" dirty="0" smtClean="0">
                <a:solidFill>
                  <a:schemeClr val="tx1"/>
                </a:solidFill>
                <a:latin typeface="Arial" charset="0"/>
                <a:ea typeface="+mn-ea"/>
                <a:cs typeface="+mn-cs"/>
              </a:rPr>
              <a:t>(</a:t>
            </a:r>
            <a:r>
              <a:rPr lang="en-US" sz="1200" i="1" kern="1200" dirty="0" err="1" smtClean="0">
                <a:solidFill>
                  <a:schemeClr val="tx1"/>
                </a:solidFill>
                <a:latin typeface="Arial" charset="0"/>
                <a:ea typeface="+mn-ea"/>
                <a:cs typeface="+mn-cs"/>
              </a:rPr>
              <a:t>Preclotting</a:t>
            </a:r>
            <a:r>
              <a:rPr lang="en-US" sz="1200" i="1" kern="1200" dirty="0" smtClean="0">
                <a:solidFill>
                  <a:schemeClr val="tx1"/>
                </a:solidFill>
                <a:latin typeface="Arial" charset="0"/>
                <a:ea typeface="+mn-ea"/>
                <a:cs typeface="+mn-cs"/>
              </a:rPr>
              <a:t> is a method of preparing a graft to prevent leakage. In this process, the graft is flushed with blood, which</a:t>
            </a:r>
            <a:r>
              <a:rPr lang="en-US" sz="1200" i="0" kern="1200" baseline="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provides a seal between the fibers of the graft.)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the two most commonly used valve replacements? </a:t>
            </a:r>
            <a:r>
              <a:rPr lang="en-US" sz="1200" i="1" kern="1200" dirty="0" smtClean="0">
                <a:solidFill>
                  <a:schemeClr val="tx1"/>
                </a:solidFill>
                <a:latin typeface="Arial" charset="0"/>
                <a:ea typeface="+mn-ea"/>
                <a:cs typeface="+mn-cs"/>
              </a:rPr>
              <a:t>(Mechanical valves and tissue valves)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information must the scrub and the circulator verify about the valve before opening the valve's package? </a:t>
            </a:r>
            <a:r>
              <a:rPr lang="en-US" sz="1200" i="1" kern="1200" dirty="0" smtClean="0">
                <a:solidFill>
                  <a:schemeClr val="tx1"/>
                </a:solidFill>
                <a:latin typeface="Arial" charset="0"/>
                <a:ea typeface="+mn-ea"/>
                <a:cs typeface="+mn-cs"/>
              </a:rPr>
              <a:t>(The scrub and the circulator must verify the type, size, and identification number of the valve.)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Pacing batteries may be temporary (external) or permanent (internal). </a:t>
            </a:r>
          </a:p>
          <a:p>
            <a:pPr>
              <a:buFont typeface="Arial" pitchFamily="34" charset="0"/>
              <a:buChar char="•"/>
            </a:pPr>
            <a:r>
              <a:rPr lang="en-US" sz="1200" kern="1200" dirty="0" smtClean="0">
                <a:solidFill>
                  <a:schemeClr val="tx1"/>
                </a:solidFill>
                <a:latin typeface="Arial" charset="0"/>
                <a:ea typeface="+mn-ea"/>
                <a:cs typeface="+mn-cs"/>
              </a:rPr>
              <a:t>What are the two types of permanent electrodes? </a:t>
            </a:r>
            <a:r>
              <a:rPr lang="en-US" sz="1200" i="1" kern="1200" dirty="0" smtClean="0">
                <a:solidFill>
                  <a:schemeClr val="tx1"/>
                </a:solidFill>
                <a:latin typeface="Arial" charset="0"/>
                <a:ea typeface="+mn-ea"/>
                <a:cs typeface="+mn-cs"/>
              </a:rPr>
              <a:t>(Endocardial and epicardial electrodes)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When the defibrillator is in use, all personnel must stand clear of the patient to avoid receiving an electric shock.</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How is the </a:t>
            </a:r>
            <a:r>
              <a:rPr lang="en-US" sz="1200" kern="1200" dirty="0" err="1" smtClean="0">
                <a:solidFill>
                  <a:schemeClr val="tx1"/>
                </a:solidFill>
                <a:latin typeface="Arial" charset="0"/>
                <a:ea typeface="+mn-ea"/>
                <a:cs typeface="+mn-cs"/>
              </a:rPr>
              <a:t>fibrillator</a:t>
            </a:r>
            <a:r>
              <a:rPr lang="en-US" sz="1200" kern="1200" dirty="0" smtClean="0">
                <a:solidFill>
                  <a:schemeClr val="tx1"/>
                </a:solidFill>
                <a:latin typeface="Arial" charset="0"/>
                <a:ea typeface="+mn-ea"/>
                <a:cs typeface="+mn-cs"/>
              </a:rPr>
              <a:t> used during repair of a leaking </a:t>
            </a:r>
            <a:r>
              <a:rPr lang="en-US" sz="1200" kern="1200" dirty="0" err="1" smtClean="0">
                <a:solidFill>
                  <a:schemeClr val="tx1"/>
                </a:solidFill>
                <a:latin typeface="Arial" charset="0"/>
                <a:ea typeface="+mn-ea"/>
                <a:cs typeface="+mn-cs"/>
              </a:rPr>
              <a:t>anastomosis</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(The wires are connected to the fibrillator power source and the heart is fibrillated [causing it to quiver] during repair of a leaking anastomosis.)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Heparin dosage is calculated according to the patient's body weight.</a:t>
            </a:r>
          </a:p>
          <a:p>
            <a:pPr>
              <a:buFont typeface="Arial" pitchFamily="34" charset="0"/>
              <a:buChar char="•"/>
            </a:pPr>
            <a:r>
              <a:rPr lang="en-US" sz="1200" kern="1200" dirty="0" err="1" smtClean="0">
                <a:solidFill>
                  <a:schemeClr val="tx1"/>
                </a:solidFill>
                <a:latin typeface="Arial" charset="0"/>
                <a:ea typeface="+mn-ea"/>
                <a:cs typeface="+mn-cs"/>
              </a:rPr>
              <a:t>Protamine</a:t>
            </a:r>
            <a:r>
              <a:rPr lang="en-US" sz="1200" kern="1200" dirty="0" smtClean="0">
                <a:solidFill>
                  <a:schemeClr val="tx1"/>
                </a:solidFill>
                <a:latin typeface="Arial" charset="0"/>
                <a:ea typeface="+mn-ea"/>
                <a:cs typeface="+mn-cs"/>
              </a:rPr>
              <a:t> sulfate is administered after the patient has been removed from the heart-lung bypass machine.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Familiarize yourself with the chapter terminology.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surgeon makes a midline incision from the </a:t>
            </a:r>
            <a:r>
              <a:rPr lang="en-US" sz="1200" kern="1200" dirty="0" err="1" smtClean="0">
                <a:solidFill>
                  <a:schemeClr val="tx1"/>
                </a:solidFill>
                <a:latin typeface="Arial" charset="0"/>
                <a:ea typeface="+mn-ea"/>
                <a:cs typeface="+mn-cs"/>
              </a:rPr>
              <a:t>sternal</a:t>
            </a:r>
            <a:r>
              <a:rPr lang="en-US" sz="1200" kern="1200" dirty="0" smtClean="0">
                <a:solidFill>
                  <a:schemeClr val="tx1"/>
                </a:solidFill>
                <a:latin typeface="Arial" charset="0"/>
                <a:ea typeface="+mn-ea"/>
                <a:cs typeface="+mn-cs"/>
              </a:rPr>
              <a:t> notch to 2 to 3 inches below the </a:t>
            </a:r>
            <a:r>
              <a:rPr lang="en-US" sz="1200" kern="1200" dirty="0" err="1" smtClean="0">
                <a:solidFill>
                  <a:schemeClr val="tx1"/>
                </a:solidFill>
                <a:latin typeface="Arial" charset="0"/>
                <a:ea typeface="+mn-ea"/>
                <a:cs typeface="+mn-cs"/>
              </a:rPr>
              <a:t>xyphoid</a:t>
            </a:r>
            <a:r>
              <a:rPr lang="en-US" sz="1200" kern="1200" dirty="0" smtClean="0">
                <a:solidFill>
                  <a:schemeClr val="tx1"/>
                </a:solidFill>
                <a:latin typeface="Arial" charset="0"/>
                <a:ea typeface="+mn-ea"/>
                <a:cs typeface="+mn-cs"/>
              </a:rPr>
              <a:t>.</a:t>
            </a:r>
          </a:p>
          <a:p>
            <a:pPr>
              <a:buFont typeface="Arial" pitchFamily="34" charset="0"/>
              <a:buChar char="•"/>
            </a:pPr>
            <a:r>
              <a:rPr lang="en-US" sz="1200" kern="1200" dirty="0" smtClean="0">
                <a:solidFill>
                  <a:schemeClr val="tx1"/>
                </a:solidFill>
                <a:latin typeface="Arial" charset="0"/>
                <a:ea typeface="+mn-ea"/>
                <a:cs typeface="+mn-cs"/>
              </a:rPr>
              <a:t>If the procedure requires bypass, traction sutures may be placed through the edges of the pericardium and sewn to the </a:t>
            </a:r>
            <a:r>
              <a:rPr lang="en-US" sz="1200" kern="1200" dirty="0" err="1" smtClean="0">
                <a:solidFill>
                  <a:schemeClr val="tx1"/>
                </a:solidFill>
                <a:latin typeface="Arial" charset="0"/>
                <a:ea typeface="+mn-ea"/>
                <a:cs typeface="+mn-cs"/>
              </a:rPr>
              <a:t>periosteum</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types of surgery require the use of cardiopulmonary bypass? </a:t>
            </a:r>
            <a:r>
              <a:rPr lang="en-US" sz="1200" i="1" kern="1200" dirty="0" smtClean="0">
                <a:solidFill>
                  <a:schemeClr val="tx1"/>
                </a:solidFill>
                <a:latin typeface="Arial" charset="0"/>
                <a:ea typeface="+mn-ea"/>
                <a:cs typeface="+mn-cs"/>
              </a:rPr>
              <a:t>(Valve replacement and aneurysm repair)</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Partial bypass is used for aortic valve replacement.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34-12, Median </a:t>
            </a:r>
            <a:r>
              <a:rPr lang="en-US" sz="1200" kern="1200" dirty="0" err="1" smtClean="0">
                <a:solidFill>
                  <a:schemeClr val="tx1"/>
                </a:solidFill>
                <a:latin typeface="Arial" charset="0"/>
                <a:ea typeface="+mn-ea"/>
                <a:cs typeface="+mn-cs"/>
              </a:rPr>
              <a:t>sternotomy</a:t>
            </a:r>
            <a:r>
              <a:rPr lang="en-US" sz="1200" kern="1200" dirty="0" smtClean="0">
                <a:solidFill>
                  <a:schemeClr val="tx1"/>
                </a:solidFill>
                <a:latin typeface="Arial" charset="0"/>
                <a:ea typeface="+mn-ea"/>
                <a:cs typeface="+mn-cs"/>
              </a:rPr>
              <a:t>, in the textbook.</a:t>
            </a:r>
          </a:p>
          <a:p>
            <a:pPr>
              <a:buFont typeface="Arial" pitchFamily="34" charset="0"/>
              <a:buChar char="•"/>
            </a:pPr>
            <a:r>
              <a:rPr lang="en-US" sz="1200" kern="1200" dirty="0" smtClean="0">
                <a:solidFill>
                  <a:schemeClr val="tx1"/>
                </a:solidFill>
                <a:latin typeface="Arial" charset="0"/>
                <a:ea typeface="+mn-ea"/>
                <a:cs typeface="+mn-cs"/>
              </a:rPr>
              <a:t>The scrub should be prepared to institute bypass if the patient's condition deteriorates.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Discuss total and partial bypass. </a:t>
            </a:r>
            <a:r>
              <a:rPr lang="en-US" sz="1200" i="1" kern="1200" dirty="0" smtClean="0">
                <a:solidFill>
                  <a:schemeClr val="tx1"/>
                </a:solidFill>
                <a:latin typeface="Arial" charset="0"/>
                <a:ea typeface="+mn-ea"/>
                <a:cs typeface="+mn-cs"/>
              </a:rPr>
              <a:t>(The surgeon performs total bypass by tightening umbilical tapes around the </a:t>
            </a:r>
            <a:r>
              <a:rPr lang="en-US" sz="1200" i="1" kern="1200" dirty="0" err="1" smtClean="0">
                <a:solidFill>
                  <a:schemeClr val="tx1"/>
                </a:solidFill>
                <a:latin typeface="Arial" charset="0"/>
                <a:ea typeface="+mn-ea"/>
                <a:cs typeface="+mn-cs"/>
              </a:rPr>
              <a:t>venae</a:t>
            </a:r>
            <a:r>
              <a:rPr lang="en-US" sz="1200" i="1" kern="1200" dirty="0" smtClean="0">
                <a:solidFill>
                  <a:schemeClr val="tx1"/>
                </a:solidFill>
                <a:latin typeface="Arial" charset="0"/>
                <a:ea typeface="+mn-ea"/>
                <a:cs typeface="+mn-cs"/>
              </a:rPr>
              <a:t> </a:t>
            </a:r>
            <a:r>
              <a:rPr lang="en-US" sz="1200" i="1" kern="1200" dirty="0" err="1" smtClean="0">
                <a:solidFill>
                  <a:schemeClr val="tx1"/>
                </a:solidFill>
                <a:latin typeface="Arial" charset="0"/>
                <a:ea typeface="+mn-ea"/>
                <a:cs typeface="+mn-cs"/>
              </a:rPr>
              <a:t>cavae</a:t>
            </a:r>
            <a:r>
              <a:rPr lang="en-US" sz="1200" i="1" kern="1200" dirty="0" smtClean="0">
                <a:solidFill>
                  <a:schemeClr val="tx1"/>
                </a:solidFill>
                <a:latin typeface="Arial" charset="0"/>
                <a:ea typeface="+mn-ea"/>
                <a:cs typeface="+mn-cs"/>
              </a:rPr>
              <a:t> and </a:t>
            </a:r>
            <a:r>
              <a:rPr lang="en-US" sz="1200" i="1" kern="1200" dirty="0" err="1" smtClean="0">
                <a:solidFill>
                  <a:schemeClr val="tx1"/>
                </a:solidFill>
                <a:latin typeface="Arial" charset="0"/>
                <a:ea typeface="+mn-ea"/>
                <a:cs typeface="+mn-cs"/>
              </a:rPr>
              <a:t>cannulas</a:t>
            </a:r>
            <a:r>
              <a:rPr lang="en-US" sz="1200" i="1" kern="1200" dirty="0" smtClean="0">
                <a:solidFill>
                  <a:schemeClr val="tx1"/>
                </a:solidFill>
                <a:latin typeface="Arial" charset="0"/>
                <a:ea typeface="+mn-ea"/>
                <a:cs typeface="+mn-cs"/>
              </a:rPr>
              <a:t>. This forces all blood returning to the right side of the heart into the </a:t>
            </a:r>
            <a:r>
              <a:rPr lang="en-US" sz="1200" i="1" kern="1200" dirty="0" err="1" smtClean="0">
                <a:solidFill>
                  <a:schemeClr val="tx1"/>
                </a:solidFill>
                <a:latin typeface="Arial" charset="0"/>
                <a:ea typeface="+mn-ea"/>
                <a:cs typeface="+mn-cs"/>
              </a:rPr>
              <a:t>cannula</a:t>
            </a:r>
            <a:r>
              <a:rPr lang="en-US" sz="1200" i="1" kern="1200" dirty="0" smtClean="0">
                <a:solidFill>
                  <a:schemeClr val="tx1"/>
                </a:solidFill>
                <a:latin typeface="Arial" charset="0"/>
                <a:ea typeface="+mn-ea"/>
                <a:cs typeface="+mn-cs"/>
              </a:rPr>
              <a:t> and pump. It also prevents air from entering the venous line and obstructing the flow of blood to the pump when the right side of the heart is open. In partial bypass, blood can escape around the cannula and enter the heart.)</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causes the blood to go back into circulation after bypass? (</a:t>
            </a:r>
            <a:r>
              <a:rPr lang="en-US" sz="1200" i="1" kern="1200" dirty="0" smtClean="0">
                <a:solidFill>
                  <a:schemeClr val="tx1"/>
                </a:solidFill>
                <a:latin typeface="Arial" charset="0"/>
                <a:ea typeface="+mn-ea"/>
                <a:cs typeface="+mn-cs"/>
              </a:rPr>
              <a:t>A centrifugal pump)</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coronary </a:t>
            </a:r>
            <a:r>
              <a:rPr lang="en-US" sz="1200" kern="1200" dirty="0" err="1" smtClean="0">
                <a:solidFill>
                  <a:schemeClr val="tx1"/>
                </a:solidFill>
                <a:latin typeface="Arial" charset="0"/>
                <a:ea typeface="+mn-ea"/>
                <a:cs typeface="+mn-cs"/>
              </a:rPr>
              <a:t>antegrade</a:t>
            </a:r>
            <a:r>
              <a:rPr lang="en-US" sz="1200" kern="1200" dirty="0" smtClean="0">
                <a:solidFill>
                  <a:schemeClr val="tx1"/>
                </a:solidFill>
                <a:latin typeface="Arial" charset="0"/>
                <a:ea typeface="+mn-ea"/>
                <a:cs typeface="+mn-cs"/>
              </a:rPr>
              <a:t> perfusion </a:t>
            </a:r>
            <a:r>
              <a:rPr lang="en-US" sz="1200" kern="1200" dirty="0" err="1" smtClean="0">
                <a:solidFill>
                  <a:schemeClr val="tx1"/>
                </a:solidFill>
                <a:latin typeface="Arial" charset="0"/>
                <a:ea typeface="+mn-ea"/>
                <a:cs typeface="+mn-cs"/>
              </a:rPr>
              <a:t>cannula</a:t>
            </a:r>
            <a:r>
              <a:rPr lang="en-US" sz="1200" kern="1200" dirty="0" smtClean="0">
                <a:solidFill>
                  <a:schemeClr val="tx1"/>
                </a:solidFill>
                <a:latin typeface="Arial" charset="0"/>
                <a:ea typeface="+mn-ea"/>
                <a:cs typeface="+mn-cs"/>
              </a:rPr>
              <a:t> is used to infuse pulmonary </a:t>
            </a:r>
            <a:r>
              <a:rPr lang="en-US" sz="1200" kern="1200" dirty="0" err="1" smtClean="0">
                <a:solidFill>
                  <a:schemeClr val="tx1"/>
                </a:solidFill>
                <a:latin typeface="Arial" charset="0"/>
                <a:ea typeface="+mn-ea"/>
                <a:cs typeface="+mn-cs"/>
              </a:rPr>
              <a:t>bypassplegic</a:t>
            </a:r>
            <a:r>
              <a:rPr lang="en-US" sz="1200" kern="1200" dirty="0" smtClean="0">
                <a:solidFill>
                  <a:schemeClr val="tx1"/>
                </a:solidFill>
                <a:latin typeface="Arial" charset="0"/>
                <a:ea typeface="+mn-ea"/>
                <a:cs typeface="+mn-cs"/>
              </a:rPr>
              <a:t> solution directly into the heart.</a:t>
            </a:r>
          </a:p>
          <a:p>
            <a:pPr>
              <a:buFont typeface="Arial" pitchFamily="34" charset="0"/>
              <a:buChar char="•"/>
            </a:pPr>
            <a:r>
              <a:rPr lang="en-US" sz="1200" kern="1200" dirty="0" smtClean="0">
                <a:solidFill>
                  <a:schemeClr val="tx1"/>
                </a:solidFill>
                <a:latin typeface="Arial" charset="0"/>
                <a:ea typeface="+mn-ea"/>
                <a:cs typeface="+mn-cs"/>
              </a:rPr>
              <a:t>The left ventricular sump catheter drains air and blood within the heart.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err="1" smtClean="0">
                <a:solidFill>
                  <a:schemeClr val="tx1"/>
                </a:solidFill>
                <a:latin typeface="Arial" charset="0"/>
                <a:ea typeface="+mn-ea"/>
                <a:cs typeface="+mn-cs"/>
              </a:rPr>
              <a:t>Cardioplegic</a:t>
            </a:r>
            <a:r>
              <a:rPr lang="en-US" sz="1200" kern="1200" dirty="0" smtClean="0">
                <a:solidFill>
                  <a:schemeClr val="tx1"/>
                </a:solidFill>
                <a:latin typeface="Arial" charset="0"/>
                <a:ea typeface="+mn-ea"/>
                <a:cs typeface="+mn-cs"/>
              </a:rPr>
              <a:t> solution may contain a mixture of potassium chloride, </a:t>
            </a:r>
            <a:r>
              <a:rPr lang="en-US" sz="1200" kern="1200" dirty="0" err="1" smtClean="0">
                <a:solidFill>
                  <a:schemeClr val="tx1"/>
                </a:solidFill>
                <a:latin typeface="Arial" charset="0"/>
                <a:ea typeface="+mn-ea"/>
                <a:cs typeface="+mn-cs"/>
              </a:rPr>
              <a:t>lidocaine</a:t>
            </a:r>
            <a:r>
              <a:rPr lang="en-US" sz="1200" kern="1200" dirty="0" smtClean="0">
                <a:solidFill>
                  <a:schemeClr val="tx1"/>
                </a:solidFill>
                <a:latin typeface="Arial" charset="0"/>
                <a:ea typeface="+mn-ea"/>
                <a:cs typeface="+mn-cs"/>
              </a:rPr>
              <a:t>, dextrose, insulin, albumin, </a:t>
            </a:r>
            <a:r>
              <a:rPr lang="en-US" sz="1200" kern="1200" dirty="0" err="1" smtClean="0">
                <a:solidFill>
                  <a:schemeClr val="tx1"/>
                </a:solidFill>
                <a:latin typeface="Arial" charset="0"/>
                <a:ea typeface="+mn-ea"/>
                <a:cs typeface="+mn-cs"/>
              </a:rPr>
              <a:t>tromethamine</a:t>
            </a:r>
            <a:r>
              <a:rPr lang="en-US" sz="1200" kern="1200" dirty="0" smtClean="0">
                <a:solidFill>
                  <a:schemeClr val="tx1"/>
                </a:solidFill>
                <a:latin typeface="Arial" charset="0"/>
                <a:ea typeface="+mn-ea"/>
                <a:cs typeface="+mn-cs"/>
              </a:rPr>
              <a:t>, and </a:t>
            </a:r>
            <a:r>
              <a:rPr lang="en-US" sz="1200" kern="1200" dirty="0" err="1" smtClean="0">
                <a:solidFill>
                  <a:schemeClr val="tx1"/>
                </a:solidFill>
                <a:latin typeface="Arial" charset="0"/>
                <a:ea typeface="+mn-ea"/>
                <a:cs typeface="+mn-cs"/>
              </a:rPr>
              <a:t>Plasmanate</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solution may be cooled or warmed for administration.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difference between </a:t>
            </a:r>
            <a:r>
              <a:rPr lang="en-US" sz="1200" kern="1200" dirty="0" err="1" smtClean="0">
                <a:solidFill>
                  <a:schemeClr val="tx1"/>
                </a:solidFill>
                <a:latin typeface="Arial" charset="0"/>
                <a:ea typeface="+mn-ea"/>
                <a:cs typeface="+mn-cs"/>
              </a:rPr>
              <a:t>antegrade</a:t>
            </a:r>
            <a:r>
              <a:rPr lang="en-US" sz="1200" kern="1200" dirty="0" smtClean="0">
                <a:solidFill>
                  <a:schemeClr val="tx1"/>
                </a:solidFill>
                <a:latin typeface="Arial" charset="0"/>
                <a:ea typeface="+mn-ea"/>
                <a:cs typeface="+mn-cs"/>
              </a:rPr>
              <a:t> and retrograde </a:t>
            </a:r>
            <a:r>
              <a:rPr lang="en-US" sz="1200" kern="1200" dirty="0" err="1" smtClean="0">
                <a:solidFill>
                  <a:schemeClr val="tx1"/>
                </a:solidFill>
                <a:latin typeface="Arial" charset="0"/>
                <a:ea typeface="+mn-ea"/>
                <a:cs typeface="+mn-cs"/>
              </a:rPr>
              <a:t>cardioplegic</a:t>
            </a:r>
            <a:r>
              <a:rPr lang="en-US" sz="1200" kern="1200" dirty="0" smtClean="0">
                <a:solidFill>
                  <a:schemeClr val="tx1"/>
                </a:solidFill>
                <a:latin typeface="Arial" charset="0"/>
                <a:ea typeface="+mn-ea"/>
                <a:cs typeface="+mn-cs"/>
              </a:rPr>
              <a:t> infusion. </a:t>
            </a:r>
            <a:r>
              <a:rPr lang="en-US" sz="1200" i="1" kern="1200" dirty="0" smtClean="0">
                <a:solidFill>
                  <a:schemeClr val="tx1"/>
                </a:solidFill>
                <a:latin typeface="Arial" charset="0"/>
                <a:ea typeface="+mn-ea"/>
                <a:cs typeface="+mn-cs"/>
              </a:rPr>
              <a:t>(</a:t>
            </a:r>
            <a:r>
              <a:rPr lang="en-US" sz="1200" i="1" kern="1200" dirty="0" err="1" smtClean="0">
                <a:solidFill>
                  <a:schemeClr val="tx1"/>
                </a:solidFill>
                <a:latin typeface="Arial" charset="0"/>
                <a:ea typeface="+mn-ea"/>
                <a:cs typeface="+mn-cs"/>
              </a:rPr>
              <a:t>Antegrade</a:t>
            </a:r>
            <a:r>
              <a:rPr lang="en-US" sz="1200" i="1" kern="1200" dirty="0" smtClean="0">
                <a:solidFill>
                  <a:schemeClr val="tx1"/>
                </a:solidFill>
                <a:latin typeface="Arial" charset="0"/>
                <a:ea typeface="+mn-ea"/>
                <a:cs typeface="+mn-cs"/>
              </a:rPr>
              <a:t> infusion involves the insertion of an indwelling catheter in the aortic root. That catheter is then filled with the solution needed for the procedure. Retrograde cardioplegia catheter is passed through the atrial stab wound, inserted into the opening of the coronary sinus, and positioned in the coronary vein. The proximal end of the catheter is connected to a line leading to the source of the cardioplegic solution. The cardioplegic solution is infused to stop the heart. When cardioplegia is no longer needed, the catheter is removed and the purse-string is tied to close the wound. Cardioplegic solution often is infused by the retrograde route [into the coronary venous system] rather than by the arterial antegrade route. The cardioplegic solution flows from the coronary veins through the capillaries and into the coronary arteries, stopping the heart.)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causes of postoperative bleeding or hemorrhage following </a:t>
            </a:r>
            <a:r>
              <a:rPr lang="en-US" sz="1200" kern="1200" dirty="0" err="1" smtClean="0">
                <a:solidFill>
                  <a:schemeClr val="tx1"/>
                </a:solidFill>
                <a:latin typeface="Arial" charset="0"/>
                <a:ea typeface="+mn-ea"/>
                <a:cs typeface="+mn-cs"/>
              </a:rPr>
              <a:t>decannulation</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(Bleeding or hemorrhage can occur in the postoperative period if </a:t>
            </a:r>
            <a:r>
              <a:rPr lang="en-US" sz="1200" i="1" kern="1200" dirty="0" err="1" smtClean="0">
                <a:solidFill>
                  <a:schemeClr val="tx1"/>
                </a:solidFill>
                <a:latin typeface="Arial" charset="0"/>
                <a:ea typeface="+mn-ea"/>
                <a:cs typeface="+mn-cs"/>
              </a:rPr>
              <a:t>cannulation</a:t>
            </a:r>
            <a:r>
              <a:rPr lang="en-US" sz="1200" i="1" kern="1200" dirty="0" smtClean="0">
                <a:solidFill>
                  <a:schemeClr val="tx1"/>
                </a:solidFill>
                <a:latin typeface="Arial" charset="0"/>
                <a:ea typeface="+mn-ea"/>
                <a:cs typeface="+mn-cs"/>
              </a:rPr>
              <a:t> sites have not been closed securely, if heparin has not been adequately reversed with </a:t>
            </a:r>
            <a:r>
              <a:rPr lang="en-US" sz="1200" i="1" kern="1200" dirty="0" err="1" smtClean="0">
                <a:solidFill>
                  <a:schemeClr val="tx1"/>
                </a:solidFill>
                <a:latin typeface="Arial" charset="0"/>
                <a:ea typeface="+mn-ea"/>
                <a:cs typeface="+mn-cs"/>
              </a:rPr>
              <a:t>protamine</a:t>
            </a:r>
            <a:r>
              <a:rPr lang="en-US" sz="1200" i="1" kern="1200" dirty="0" smtClean="0">
                <a:solidFill>
                  <a:schemeClr val="tx1"/>
                </a:solidFill>
                <a:latin typeface="Arial" charset="0"/>
                <a:ea typeface="+mn-ea"/>
                <a:cs typeface="+mn-cs"/>
              </a:rPr>
              <a:t>, if dissection of the </a:t>
            </a:r>
            <a:r>
              <a:rPr lang="en-US" sz="1200" i="1" kern="1200" dirty="0" err="1" smtClean="0">
                <a:solidFill>
                  <a:schemeClr val="tx1"/>
                </a:solidFill>
                <a:latin typeface="Arial" charset="0"/>
                <a:ea typeface="+mn-ea"/>
                <a:cs typeface="+mn-cs"/>
              </a:rPr>
              <a:t>cannulated</a:t>
            </a:r>
            <a:r>
              <a:rPr lang="en-US" sz="1200" i="1" kern="1200" dirty="0" smtClean="0">
                <a:solidFill>
                  <a:schemeClr val="tx1"/>
                </a:solidFill>
                <a:latin typeface="Arial" charset="0"/>
                <a:ea typeface="+mn-ea"/>
                <a:cs typeface="+mn-cs"/>
              </a:rPr>
              <a:t> blood vessel occurs, or if surrounding tissue has been damaged.)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surgeon performs a median </a:t>
            </a:r>
            <a:r>
              <a:rPr lang="en-US" sz="1200" kern="1200" dirty="0" err="1" smtClean="0">
                <a:solidFill>
                  <a:schemeClr val="tx1"/>
                </a:solidFill>
                <a:latin typeface="Arial" charset="0"/>
                <a:ea typeface="+mn-ea"/>
                <a:cs typeface="+mn-cs"/>
              </a:rPr>
              <a:t>sternotomy</a:t>
            </a:r>
            <a:r>
              <a:rPr lang="en-US" sz="1200" kern="1200" dirty="0" smtClean="0">
                <a:solidFill>
                  <a:schemeClr val="tx1"/>
                </a:solidFill>
                <a:latin typeface="Arial" charset="0"/>
                <a:ea typeface="+mn-ea"/>
                <a:cs typeface="+mn-cs"/>
              </a:rPr>
              <a:t> and </a:t>
            </a:r>
            <a:r>
              <a:rPr lang="en-US" sz="1200" kern="1200" dirty="0" err="1" smtClean="0">
                <a:solidFill>
                  <a:schemeClr val="tx1"/>
                </a:solidFill>
                <a:latin typeface="Arial" charset="0"/>
                <a:ea typeface="+mn-ea"/>
                <a:cs typeface="+mn-cs"/>
              </a:rPr>
              <a:t>cannulates</a:t>
            </a:r>
            <a:r>
              <a:rPr lang="en-US" sz="1200" kern="1200" dirty="0" smtClean="0">
                <a:solidFill>
                  <a:schemeClr val="tx1"/>
                </a:solidFill>
                <a:latin typeface="Arial" charset="0"/>
                <a:ea typeface="+mn-ea"/>
                <a:cs typeface="+mn-cs"/>
              </a:rPr>
              <a:t> for cardiopulmonary bypass.</a:t>
            </a:r>
          </a:p>
          <a:p>
            <a:pPr>
              <a:buFont typeface="Arial" pitchFamily="34" charset="0"/>
              <a:buChar char="•"/>
            </a:pPr>
            <a:r>
              <a:rPr lang="en-US" sz="1200" kern="1200" dirty="0" smtClean="0">
                <a:solidFill>
                  <a:schemeClr val="tx1"/>
                </a:solidFill>
                <a:latin typeface="Arial" charset="0"/>
                <a:ea typeface="+mn-ea"/>
                <a:cs typeface="+mn-cs"/>
              </a:rPr>
              <a:t>Which internal mammary artery is often used for grafting during </a:t>
            </a:r>
            <a:r>
              <a:rPr lang="en-US" sz="1200" kern="1200" dirty="0" err="1" smtClean="0">
                <a:solidFill>
                  <a:schemeClr val="tx1"/>
                </a:solidFill>
                <a:latin typeface="Arial" charset="0"/>
                <a:ea typeface="+mn-ea"/>
                <a:cs typeface="+mn-cs"/>
              </a:rPr>
              <a:t>CABG</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(The left one)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Video-assisted endoscopic vein harvesting may be performed.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Both open and minimally invasive endoscopic techniques are used to perform cardiac surgical procedures.</a:t>
            </a:r>
          </a:p>
          <a:p>
            <a:pPr>
              <a:buFont typeface="Arial" pitchFamily="34" charset="0"/>
              <a:buChar char="•"/>
            </a:pPr>
            <a:r>
              <a:rPr lang="en-US" sz="1200" kern="1200" dirty="0" smtClean="0">
                <a:solidFill>
                  <a:schemeClr val="tx1"/>
                </a:solidFill>
                <a:latin typeface="Arial" charset="0"/>
                <a:ea typeface="+mn-ea"/>
                <a:cs typeface="+mn-cs"/>
              </a:rPr>
              <a:t>Cardiac surgery techniques build on those used in thoracic, general, and vascular procedures.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Chapter 32, Peripheral and Vascular Surgery, in the textbook.</a:t>
            </a:r>
          </a:p>
          <a:p>
            <a:pPr>
              <a:buFont typeface="Arial" pitchFamily="34" charset="0"/>
              <a:buChar char="•"/>
            </a:pPr>
            <a:r>
              <a:rPr lang="en-US" sz="1200" kern="1200" dirty="0" smtClean="0">
                <a:solidFill>
                  <a:schemeClr val="tx1"/>
                </a:solidFill>
                <a:latin typeface="Arial" charset="0"/>
                <a:ea typeface="+mn-ea"/>
                <a:cs typeface="+mn-cs"/>
              </a:rPr>
              <a:t>After the surgeon cuts the vein to the appropriate length, he or she bevels the end with Potts scissors.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Octopus retractor and left ventricular suction apparatus are commonly used to expose the coronary arteries.</a:t>
            </a:r>
          </a:p>
          <a:p>
            <a:pPr>
              <a:buFont typeface="Arial" pitchFamily="34" charset="0"/>
              <a:buChar char="•"/>
            </a:pPr>
            <a:r>
              <a:rPr lang="en-US" sz="1200" kern="1200" dirty="0" smtClean="0">
                <a:solidFill>
                  <a:schemeClr val="tx1"/>
                </a:solidFill>
                <a:latin typeface="Arial" charset="0"/>
                <a:ea typeface="+mn-ea"/>
                <a:cs typeface="+mn-cs"/>
              </a:rPr>
              <a:t>A special rib retractor with endoscope is used to harvest the left internal mammary artery.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Transmyocardial revascularization is indicated in what types of patients? </a:t>
            </a:r>
            <a:r>
              <a:rPr lang="en-US" sz="1200" i="1" kern="1200" dirty="0" smtClean="0">
                <a:solidFill>
                  <a:schemeClr val="tx1"/>
                </a:solidFill>
                <a:latin typeface="Arial" charset="0"/>
                <a:ea typeface="+mn-ea"/>
                <a:cs typeface="+mn-cs"/>
              </a:rPr>
              <a:t>(When bypass or medical management isn't feasible.) </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err="1" smtClean="0">
                <a:solidFill>
                  <a:schemeClr val="tx1"/>
                </a:solidFill>
                <a:latin typeface="Arial" charset="0"/>
                <a:ea typeface="+mn-ea"/>
                <a:cs typeface="+mn-cs"/>
              </a:rPr>
              <a:t>Transmyocardial</a:t>
            </a:r>
            <a:r>
              <a:rPr lang="en-US" sz="1200" kern="1200" dirty="0" smtClean="0">
                <a:solidFill>
                  <a:schemeClr val="tx1"/>
                </a:solidFill>
                <a:latin typeface="Arial" charset="0"/>
                <a:ea typeface="+mn-ea"/>
                <a:cs typeface="+mn-cs"/>
              </a:rPr>
              <a:t> revascularization may be used in conjunction with standard coronary artery bypass.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causes aneurysm of the left ventricle? </a:t>
            </a:r>
            <a:r>
              <a:rPr lang="en-US" sz="1200" i="1" kern="1200" dirty="0" smtClean="0">
                <a:solidFill>
                  <a:schemeClr val="tx1"/>
                </a:solidFill>
                <a:latin typeface="Arial" charset="0"/>
                <a:ea typeface="+mn-ea"/>
                <a:cs typeface="+mn-cs"/>
              </a:rPr>
              <a:t>(An aneurysm of the left ventricle most often is caused by a reduced blood supply from an </a:t>
            </a:r>
            <a:r>
              <a:rPr lang="en-US" sz="1200" i="1" kern="1200" dirty="0" err="1" smtClean="0">
                <a:solidFill>
                  <a:schemeClr val="tx1"/>
                </a:solidFill>
                <a:latin typeface="Arial" charset="0"/>
                <a:ea typeface="+mn-ea"/>
                <a:cs typeface="+mn-cs"/>
              </a:rPr>
              <a:t>infarcted</a:t>
            </a:r>
            <a:r>
              <a:rPr lang="en-US" sz="1200" i="1" kern="1200" dirty="0" smtClean="0">
                <a:solidFill>
                  <a:schemeClr val="tx1"/>
                </a:solidFill>
                <a:latin typeface="Arial" charset="0"/>
                <a:ea typeface="+mn-ea"/>
                <a:cs typeface="+mn-cs"/>
              </a:rPr>
              <a:t> coronary artery.)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A Dacron patch is used to repair the ventricle.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common causes of valve insufficiency? </a:t>
            </a:r>
            <a:r>
              <a:rPr lang="en-US" sz="1200" i="1" kern="1200" dirty="0" smtClean="0">
                <a:solidFill>
                  <a:schemeClr val="tx1"/>
                </a:solidFill>
                <a:latin typeface="Arial" charset="0"/>
                <a:ea typeface="+mn-ea"/>
                <a:cs typeface="+mn-cs"/>
              </a:rPr>
              <a:t>(Common causes of valve insufficiency are endocarditis, congenital anomalies, and calcification.)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are the symptoms of a leaking valve? </a:t>
            </a:r>
            <a:r>
              <a:rPr lang="en-US" sz="1200" i="1" kern="1200" dirty="0" smtClean="0">
                <a:solidFill>
                  <a:schemeClr val="tx1"/>
                </a:solidFill>
                <a:latin typeface="Arial" charset="0"/>
                <a:ea typeface="+mn-ea"/>
                <a:cs typeface="+mn-cs"/>
              </a:rPr>
              <a:t>(Calcification of the valves also can occur. The valve leaflets may become stiff because of calcification or other thickening. This can reduce the opening of the valve to a small slit. The ventricle must work harder to pump a sufficient amount of blood through the narrowed orifice of the </a:t>
            </a:r>
            <a:r>
              <a:rPr lang="en-US" sz="1200" i="1" kern="1200" dirty="0" err="1" smtClean="0">
                <a:solidFill>
                  <a:schemeClr val="tx1"/>
                </a:solidFill>
                <a:latin typeface="Arial" charset="0"/>
                <a:ea typeface="+mn-ea"/>
                <a:cs typeface="+mn-cs"/>
              </a:rPr>
              <a:t>stenotic</a:t>
            </a:r>
            <a:r>
              <a:rPr lang="en-US" sz="1200" i="1" kern="1200" dirty="0" smtClean="0">
                <a:solidFill>
                  <a:schemeClr val="tx1"/>
                </a:solidFill>
                <a:latin typeface="Arial" charset="0"/>
                <a:ea typeface="+mn-ea"/>
                <a:cs typeface="+mn-cs"/>
              </a:rPr>
              <a:t> valve. This can lead to ventricular failure and insufficient blood flow to the brain, coronary arteries, and other organs.)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Where is the mitral valve located in the heart? </a:t>
            </a:r>
            <a:r>
              <a:rPr lang="en-US" sz="1200" i="1" kern="1200" dirty="0" smtClean="0">
                <a:solidFill>
                  <a:schemeClr val="tx1"/>
                </a:solidFill>
                <a:latin typeface="Arial" charset="0"/>
                <a:ea typeface="+mn-ea"/>
                <a:cs typeface="+mn-cs"/>
              </a:rPr>
              <a:t>(The mitral valve is situated between the left atrium and left ventricle.)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commonly causes mitral valve disease? </a:t>
            </a:r>
            <a:r>
              <a:rPr lang="en-US" sz="1200" i="1" kern="1200" dirty="0" smtClean="0">
                <a:solidFill>
                  <a:schemeClr val="tx1"/>
                </a:solidFill>
                <a:latin typeface="Arial" charset="0"/>
                <a:ea typeface="+mn-ea"/>
                <a:cs typeface="+mn-cs"/>
              </a:rPr>
              <a:t>(Mitral valve disease may be caused by rheumatic heart disease, dilation of the annulus, ischemic heart disease, trauma, or changes in the tissue that produce regurgitation.)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median </a:t>
            </a:r>
            <a:r>
              <a:rPr lang="en-US" sz="1200" kern="1200" dirty="0" err="1" smtClean="0">
                <a:solidFill>
                  <a:schemeClr val="tx1"/>
                </a:solidFill>
                <a:latin typeface="Arial" charset="0"/>
                <a:ea typeface="+mn-ea"/>
                <a:cs typeface="+mn-cs"/>
              </a:rPr>
              <a:t>sternotomy</a:t>
            </a:r>
            <a:r>
              <a:rPr lang="en-US" sz="1200" kern="1200" dirty="0" smtClean="0">
                <a:solidFill>
                  <a:schemeClr val="tx1"/>
                </a:solidFill>
                <a:latin typeface="Arial" charset="0"/>
                <a:ea typeface="+mn-ea"/>
                <a:cs typeface="+mn-cs"/>
              </a:rPr>
              <a:t> is performed, and the patient is placed on cardiopulmonary bypass.</a:t>
            </a:r>
          </a:p>
          <a:p>
            <a:pPr>
              <a:buFont typeface="Arial" pitchFamily="34" charset="0"/>
              <a:buChar char="•"/>
            </a:pPr>
            <a:r>
              <a:rPr lang="en-US" sz="1200" kern="1200" dirty="0" smtClean="0">
                <a:solidFill>
                  <a:schemeClr val="tx1"/>
                </a:solidFill>
                <a:latin typeface="Arial" charset="0"/>
                <a:ea typeface="+mn-ea"/>
                <a:cs typeface="+mn-cs"/>
              </a:rPr>
              <a:t>Blood is allowed to spill out of the heart after the valve has been replaced to remove air bubbles.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temporary pacemaker electrode may be sutured to the heart.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a:t>
            </a:r>
            <a:r>
              <a:rPr lang="en-US" sz="1200" kern="1200" dirty="0" err="1" smtClean="0">
                <a:solidFill>
                  <a:schemeClr val="tx1"/>
                </a:solidFill>
                <a:latin typeface="Arial" charset="0"/>
                <a:ea typeface="+mn-ea"/>
                <a:cs typeface="+mn-cs"/>
              </a:rPr>
              <a:t>commissurotomy</a:t>
            </a:r>
            <a:r>
              <a:rPr lang="en-US" sz="1200" kern="1200" dirty="0" smtClean="0">
                <a:solidFill>
                  <a:schemeClr val="tx1"/>
                </a:solidFill>
                <a:latin typeface="Arial" charset="0"/>
                <a:ea typeface="+mn-ea"/>
                <a:cs typeface="+mn-cs"/>
              </a:rPr>
              <a:t> is performed to relieve </a:t>
            </a:r>
            <a:r>
              <a:rPr lang="en-US" sz="1200" kern="1200" dirty="0" err="1" smtClean="0">
                <a:solidFill>
                  <a:schemeClr val="tx1"/>
                </a:solidFill>
                <a:latin typeface="Arial" charset="0"/>
                <a:ea typeface="+mn-ea"/>
                <a:cs typeface="+mn-cs"/>
              </a:rPr>
              <a:t>stenosis</a:t>
            </a:r>
            <a:r>
              <a:rPr lang="en-US" sz="1200" kern="1200" dirty="0" smtClean="0">
                <a:solidFill>
                  <a:schemeClr val="tx1"/>
                </a:solidFill>
                <a:latin typeface="Arial" charset="0"/>
                <a:ea typeface="+mn-ea"/>
                <a:cs typeface="+mn-cs"/>
              </a:rPr>
              <a:t> when the valve leaflets are sufficiently flexible.</a:t>
            </a:r>
          </a:p>
          <a:p>
            <a:pPr>
              <a:buFont typeface="Arial" pitchFamily="34" charset="0"/>
              <a:buChar char="•"/>
            </a:pPr>
            <a:r>
              <a:rPr lang="en-US" sz="1200" kern="1200" dirty="0" smtClean="0">
                <a:solidFill>
                  <a:schemeClr val="tx1"/>
                </a:solidFill>
                <a:latin typeface="Arial" charset="0"/>
                <a:ea typeface="+mn-ea"/>
                <a:cs typeface="+mn-cs"/>
              </a:rPr>
              <a:t>The </a:t>
            </a:r>
            <a:r>
              <a:rPr lang="en-US" sz="1200" kern="1200" dirty="0" err="1" smtClean="0">
                <a:solidFill>
                  <a:schemeClr val="tx1"/>
                </a:solidFill>
                <a:latin typeface="Arial" charset="0"/>
                <a:ea typeface="+mn-ea"/>
                <a:cs typeface="+mn-cs"/>
              </a:rPr>
              <a:t>commissures</a:t>
            </a:r>
            <a:r>
              <a:rPr lang="en-US" sz="1200" kern="1200" dirty="0" smtClean="0">
                <a:solidFill>
                  <a:schemeClr val="tx1"/>
                </a:solidFill>
                <a:latin typeface="Arial" charset="0"/>
                <a:ea typeface="+mn-ea"/>
                <a:cs typeface="+mn-cs"/>
              </a:rPr>
              <a:t> are incised or broken with a mitral valve dilator to separate the cusps.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 leaky tricuspid valve causes tricuspid regurgitation. </a:t>
            </a:r>
          </a:p>
          <a:p>
            <a:pPr>
              <a:buFont typeface="Arial" pitchFamily="34" charset="0"/>
              <a:buChar char="•"/>
            </a:pPr>
            <a:r>
              <a:rPr lang="en-US" sz="1200" kern="1200" dirty="0" smtClean="0">
                <a:solidFill>
                  <a:schemeClr val="tx1"/>
                </a:solidFill>
                <a:latin typeface="Arial" charset="0"/>
                <a:ea typeface="+mn-ea"/>
                <a:cs typeface="+mn-cs"/>
              </a:rPr>
              <a:t>Tricuspid ring </a:t>
            </a:r>
            <a:r>
              <a:rPr lang="en-US" sz="1200" kern="1200" dirty="0" err="1" smtClean="0">
                <a:solidFill>
                  <a:schemeClr val="tx1"/>
                </a:solidFill>
                <a:latin typeface="Arial" charset="0"/>
                <a:ea typeface="+mn-ea"/>
                <a:cs typeface="+mn-cs"/>
              </a:rPr>
              <a:t>annuloplasty</a:t>
            </a:r>
            <a:r>
              <a:rPr lang="en-US" sz="1200" kern="1200" dirty="0" smtClean="0">
                <a:solidFill>
                  <a:schemeClr val="tx1"/>
                </a:solidFill>
                <a:latin typeface="Arial" charset="0"/>
                <a:ea typeface="+mn-ea"/>
                <a:cs typeface="+mn-cs"/>
              </a:rPr>
              <a:t> is often preferred over replacement.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heart is a muscular organ that lies where in the thoracic cavity? </a:t>
            </a:r>
            <a:r>
              <a:rPr lang="en-US" sz="1200" i="1" kern="1200" dirty="0" smtClean="0">
                <a:solidFill>
                  <a:schemeClr val="tx1"/>
                </a:solidFill>
                <a:latin typeface="Arial" charset="0"/>
                <a:ea typeface="+mn-ea"/>
                <a:cs typeface="+mn-cs"/>
              </a:rPr>
              <a:t>(Mediastinum)</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Name the three layers of heart tissue. </a:t>
            </a:r>
            <a:r>
              <a:rPr lang="en-US" sz="1200" i="1" kern="1200" dirty="0" smtClean="0">
                <a:solidFill>
                  <a:schemeClr val="tx1"/>
                </a:solidFill>
                <a:latin typeface="Arial" charset="0"/>
                <a:ea typeface="+mn-ea"/>
                <a:cs typeface="+mn-cs"/>
              </a:rPr>
              <a:t>(The outer epicardium, the middle myocardium, and the inner endocardium)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conditions cause an aneurysm to form in the ascending aorta? </a:t>
            </a:r>
            <a:r>
              <a:rPr lang="en-US" sz="1200" i="1" kern="1200" dirty="0" smtClean="0">
                <a:solidFill>
                  <a:schemeClr val="tx1"/>
                </a:solidFill>
                <a:latin typeface="Arial" charset="0"/>
                <a:ea typeface="+mn-ea"/>
                <a:cs typeface="+mn-cs"/>
              </a:rPr>
              <a:t>(Cardiovascular disease, atherosclerosis, and arteriosclerosis)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Describe the two classifications of aneurysms. </a:t>
            </a:r>
            <a:r>
              <a:rPr lang="en-US" sz="1200" i="1" kern="1200" dirty="0" smtClean="0">
                <a:solidFill>
                  <a:schemeClr val="tx1"/>
                </a:solidFill>
                <a:latin typeface="Arial" charset="0"/>
                <a:ea typeface="+mn-ea"/>
                <a:cs typeface="+mn-cs"/>
              </a:rPr>
              <a:t>(A saccular aneurysm is a ballooning out of a localized area in the artery. A </a:t>
            </a:r>
            <a:r>
              <a:rPr lang="en-US" sz="1200" i="1" kern="1200" dirty="0" err="1" smtClean="0">
                <a:solidFill>
                  <a:schemeClr val="tx1"/>
                </a:solidFill>
                <a:latin typeface="Arial" charset="0"/>
                <a:ea typeface="+mn-ea"/>
                <a:cs typeface="+mn-cs"/>
              </a:rPr>
              <a:t>fusiform</a:t>
            </a:r>
            <a:r>
              <a:rPr lang="en-US" sz="1200" i="1" kern="1200" dirty="0" smtClean="0">
                <a:solidFill>
                  <a:schemeClr val="tx1"/>
                </a:solidFill>
                <a:latin typeface="Arial" charset="0"/>
                <a:ea typeface="+mn-ea"/>
                <a:cs typeface="+mn-cs"/>
              </a:rPr>
              <a:t> aneurysm involves the entire circumference of the artery.)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a dissecting aneurysm? </a:t>
            </a:r>
            <a:r>
              <a:rPr lang="en-US" sz="1200" i="1" kern="1200" dirty="0" smtClean="0">
                <a:solidFill>
                  <a:schemeClr val="tx1"/>
                </a:solidFill>
                <a:latin typeface="Arial" charset="0"/>
                <a:ea typeface="+mn-ea"/>
                <a:cs typeface="+mn-cs"/>
              </a:rPr>
              <a:t>(As the disease progress, the walls of the aorta become increasingly stiff and blocked by fatty deposits. The walls of the segment distal to the blockage [in the direction of blood flow] become weak and distended. Finally, the ballooning vessel begins to delaminate [the intimal layer separates] and blood is forced between the layers, resulting in rupture. This </a:t>
            </a:r>
            <a:r>
              <a:rPr lang="en-US" sz="1200" i="1" kern="1200" dirty="0" err="1" smtClean="0">
                <a:solidFill>
                  <a:schemeClr val="tx1"/>
                </a:solidFill>
                <a:latin typeface="Arial" charset="0"/>
                <a:ea typeface="+mn-ea"/>
                <a:cs typeface="+mn-cs"/>
              </a:rPr>
              <a:t>delamination</a:t>
            </a:r>
            <a:r>
              <a:rPr lang="en-US" sz="1200" i="1" kern="1200" dirty="0" smtClean="0">
                <a:solidFill>
                  <a:schemeClr val="tx1"/>
                </a:solidFill>
                <a:latin typeface="Arial" charset="0"/>
                <a:ea typeface="+mn-ea"/>
                <a:cs typeface="+mn-cs"/>
              </a:rPr>
              <a:t> is called </a:t>
            </a:r>
            <a:r>
              <a:rPr lang="en-US" sz="1200" i="0" kern="1200" dirty="0" smtClean="0">
                <a:solidFill>
                  <a:schemeClr val="tx1"/>
                </a:solidFill>
                <a:latin typeface="Arial" charset="0"/>
                <a:ea typeface="+mn-ea"/>
                <a:cs typeface="+mn-cs"/>
              </a:rPr>
              <a:t>dissection</a:t>
            </a:r>
            <a:r>
              <a:rPr lang="en-US" sz="1200" i="1" kern="1200" dirty="0" smtClean="0">
                <a:solidFill>
                  <a:schemeClr val="tx1"/>
                </a:solidFill>
                <a:latin typeface="Arial" charset="0"/>
                <a:ea typeface="+mn-ea"/>
                <a:cs typeface="+mn-cs"/>
              </a:rPr>
              <a:t> and the aneurysm then is referred to as a </a:t>
            </a:r>
            <a:r>
              <a:rPr lang="en-US" sz="1200" i="0" kern="1200" dirty="0" smtClean="0">
                <a:solidFill>
                  <a:schemeClr val="tx1"/>
                </a:solidFill>
                <a:latin typeface="Arial" charset="0"/>
                <a:ea typeface="+mn-ea"/>
                <a:cs typeface="+mn-cs"/>
              </a:rPr>
              <a:t>dissecting aneurysm</a:t>
            </a:r>
            <a:r>
              <a:rPr lang="en-US" sz="1200" i="1"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femoral artery and vein will be isolated if there is a risk of rupture of the aneurysm upon opening of the chest. </a:t>
            </a:r>
          </a:p>
          <a:p>
            <a:pPr>
              <a:buFont typeface="Arial" pitchFamily="34" charset="0"/>
              <a:buChar char="•"/>
            </a:pPr>
            <a:r>
              <a:rPr lang="en-US" sz="1200" kern="1200" dirty="0" smtClean="0">
                <a:solidFill>
                  <a:schemeClr val="tx1"/>
                </a:solidFill>
                <a:latin typeface="Arial" charset="0"/>
                <a:ea typeface="+mn-ea"/>
                <a:cs typeface="+mn-cs"/>
              </a:rPr>
              <a:t>The surgeon occasionally must replace both the aorta and the aortic valve.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An aneurysm of the aortic arch may require resection and </a:t>
            </a:r>
            <a:r>
              <a:rPr lang="en-US" sz="1200" kern="1200" dirty="0" err="1" smtClean="0">
                <a:solidFill>
                  <a:schemeClr val="tx1"/>
                </a:solidFill>
                <a:latin typeface="Arial" charset="0"/>
                <a:ea typeface="+mn-ea"/>
                <a:cs typeface="+mn-cs"/>
              </a:rPr>
              <a:t>anastomosis</a:t>
            </a:r>
            <a:r>
              <a:rPr lang="en-US" sz="1200" kern="1200" dirty="0" smtClean="0">
                <a:solidFill>
                  <a:schemeClr val="tx1"/>
                </a:solidFill>
                <a:latin typeface="Arial" charset="0"/>
                <a:ea typeface="+mn-ea"/>
                <a:cs typeface="+mn-cs"/>
              </a:rPr>
              <a:t> of both the aorta and its branching arch vessels using a graft.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In some cases, the branch vessels cannot be clamped because of their location or involvement. What might the surgeon do in this situation? </a:t>
            </a:r>
            <a:r>
              <a:rPr lang="en-US" sz="1200" i="1" kern="1200" dirty="0" smtClean="0">
                <a:solidFill>
                  <a:schemeClr val="tx1"/>
                </a:solidFill>
                <a:latin typeface="Arial" charset="0"/>
                <a:ea typeface="+mn-ea"/>
                <a:cs typeface="+mn-cs"/>
              </a:rPr>
              <a:t>(In these cases, the surgeon may elect to turn off the pump for the period required to anastomose the arch vessels.)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When the chest has been opened and the retractors placed, the surgeon retracts the edges of the pleura with size 2-0 sutures.</a:t>
            </a:r>
          </a:p>
          <a:p>
            <a:pPr>
              <a:buFont typeface="Arial" pitchFamily="34" charset="0"/>
              <a:buChar char="•"/>
            </a:pPr>
            <a:r>
              <a:rPr lang="en-US" sz="1200" kern="1200" dirty="0" smtClean="0">
                <a:solidFill>
                  <a:schemeClr val="tx1"/>
                </a:solidFill>
                <a:latin typeface="Arial" charset="0"/>
                <a:ea typeface="+mn-ea"/>
                <a:cs typeface="+mn-cs"/>
              </a:rPr>
              <a:t>The surgical technologist should have a small basin to receive loose debris and blood clots and a moist sponge to wipe debris from the surgeon's instruments.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surgeon uses fluoroscopy to guide the placement of the stent graft.</a:t>
            </a:r>
          </a:p>
          <a:p>
            <a:pPr>
              <a:buFont typeface="Arial" pitchFamily="34" charset="0"/>
              <a:buChar char="•"/>
            </a:pPr>
            <a:r>
              <a:rPr lang="en-US" sz="1200" kern="1200" dirty="0" smtClean="0">
                <a:solidFill>
                  <a:schemeClr val="tx1"/>
                </a:solidFill>
                <a:latin typeface="Arial" charset="0"/>
                <a:ea typeface="+mn-ea"/>
                <a:cs typeface="+mn-cs"/>
              </a:rPr>
              <a:t>What are the potential complications of endovascular resection of aneurysm? </a:t>
            </a:r>
            <a:r>
              <a:rPr lang="en-US" sz="1200" i="1" kern="1200" dirty="0" smtClean="0">
                <a:solidFill>
                  <a:schemeClr val="tx1"/>
                </a:solidFill>
                <a:latin typeface="Arial" charset="0"/>
                <a:ea typeface="+mn-ea"/>
                <a:cs typeface="+mn-cs"/>
              </a:rPr>
              <a:t>(Possible complications include bleeding and migration of the device, requiring adjustment and/or insertion of another device.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permanent pacemaker consists of a pulse generator and electrodes.</a:t>
            </a:r>
          </a:p>
          <a:p>
            <a:pPr>
              <a:buFont typeface="Arial" pitchFamily="34" charset="0"/>
              <a:buChar char="•"/>
            </a:pPr>
            <a:r>
              <a:rPr lang="en-US" sz="1200" kern="1200" dirty="0" smtClean="0">
                <a:solidFill>
                  <a:schemeClr val="tx1"/>
                </a:solidFill>
                <a:latin typeface="Arial" charset="0"/>
                <a:ea typeface="+mn-ea"/>
                <a:cs typeface="+mn-cs"/>
              </a:rPr>
              <a:t>Conduction problems in the heart can be caused by a number of factors. What are some of these? </a:t>
            </a:r>
            <a:r>
              <a:rPr lang="en-US" sz="1200" i="1" kern="1200" dirty="0" smtClean="0">
                <a:solidFill>
                  <a:schemeClr val="tx1"/>
                </a:solidFill>
                <a:latin typeface="Arial" charset="0"/>
                <a:ea typeface="+mn-ea"/>
                <a:cs typeface="+mn-cs"/>
              </a:rPr>
              <a:t>(Answers will vary.)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pacemaker implantation can be temporary or permanent. Identify some indications for the use of a temporary pacemaker.</a:t>
            </a:r>
          </a:p>
          <a:p>
            <a:pPr>
              <a:buFont typeface="Arial" pitchFamily="34" charset="0"/>
              <a:buChar char="•"/>
            </a:pPr>
            <a:r>
              <a:rPr lang="en-US" sz="1200" kern="1200" dirty="0" smtClean="0">
                <a:solidFill>
                  <a:schemeClr val="tx1"/>
                </a:solidFill>
                <a:latin typeface="Arial" charset="0"/>
                <a:ea typeface="+mn-ea"/>
                <a:cs typeface="+mn-cs"/>
              </a:rPr>
              <a:t>Regardless of the approach used for permanent implantation, the patient will be placed in the </a:t>
            </a:r>
            <a:r>
              <a:rPr lang="en-US" sz="1200" kern="1200" dirty="0" err="1" smtClean="0">
                <a:solidFill>
                  <a:schemeClr val="tx1"/>
                </a:solidFill>
                <a:latin typeface="Arial" charset="0"/>
                <a:ea typeface="+mn-ea"/>
                <a:cs typeface="+mn-cs"/>
              </a:rPr>
              <a:t>Trendelenburg</a:t>
            </a:r>
            <a:r>
              <a:rPr lang="en-US" sz="1200" kern="1200" dirty="0" smtClean="0">
                <a:solidFill>
                  <a:schemeClr val="tx1"/>
                </a:solidFill>
                <a:latin typeface="Arial" charset="0"/>
                <a:ea typeface="+mn-ea"/>
                <a:cs typeface="+mn-cs"/>
              </a:rPr>
              <a:t> position for insertion of the electrodes.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Once the generator is removed and the electrodes are disconnected, the surgeon connects the electrodes to the alligator cable of an external pace generator.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Name the four chambers of the heart. </a:t>
            </a:r>
            <a:r>
              <a:rPr lang="en-US" sz="1200" i="1" kern="1200" dirty="0" smtClean="0">
                <a:solidFill>
                  <a:schemeClr val="tx1"/>
                </a:solidFill>
                <a:latin typeface="Arial" charset="0"/>
                <a:ea typeface="+mn-ea"/>
                <a:cs typeface="+mn-cs"/>
              </a:rPr>
              <a:t>(Right and left atrium, right and left ventricle)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Why does the left ventricle require a larger muscle mass than the right? </a:t>
            </a:r>
            <a:r>
              <a:rPr lang="en-US" sz="1200" i="1" kern="1200" dirty="0" smtClean="0">
                <a:solidFill>
                  <a:schemeClr val="tx1"/>
                </a:solidFill>
                <a:latin typeface="Arial" charset="0"/>
                <a:ea typeface="+mn-ea"/>
                <a:cs typeface="+mn-cs"/>
              </a:rPr>
              <a:t>(It pumps blood at a higher pressure.)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Implantable cardioverter-defibrillators (ICDs) are implanted to correct what type of arrhythmia(s)? </a:t>
            </a:r>
            <a:r>
              <a:rPr lang="en-US" sz="1200" i="1" kern="1200" dirty="0" smtClean="0">
                <a:solidFill>
                  <a:schemeClr val="tx1"/>
                </a:solidFill>
                <a:latin typeface="Arial" charset="0"/>
                <a:ea typeface="+mn-ea"/>
                <a:cs typeface="+mn-cs"/>
              </a:rPr>
              <a:t>(An electronic cardiac defibrillating and monitoring device is used in patients susceptible to ventricular fibrillation or ventricular tachycardia. Most ICDs also have pacing functions to treat bradycardia, which may occur after an episode of defibrillation.)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majority of </a:t>
            </a:r>
            <a:r>
              <a:rPr lang="en-US" sz="1200" kern="1200" dirty="0" err="1" smtClean="0">
                <a:solidFill>
                  <a:schemeClr val="tx1"/>
                </a:solidFill>
                <a:latin typeface="Arial" charset="0"/>
                <a:ea typeface="+mn-ea"/>
                <a:cs typeface="+mn-cs"/>
              </a:rPr>
              <a:t>ICDs</a:t>
            </a:r>
            <a:r>
              <a:rPr lang="en-US" sz="1200" kern="1200" dirty="0" smtClean="0">
                <a:solidFill>
                  <a:schemeClr val="tx1"/>
                </a:solidFill>
                <a:latin typeface="Arial" charset="0"/>
                <a:ea typeface="+mn-ea"/>
                <a:cs typeface="+mn-cs"/>
              </a:rPr>
              <a:t> are inserted </a:t>
            </a:r>
            <a:r>
              <a:rPr lang="en-US" sz="1200" kern="1200" dirty="0" err="1" smtClean="0">
                <a:solidFill>
                  <a:schemeClr val="tx1"/>
                </a:solidFill>
                <a:latin typeface="Arial" charset="0"/>
                <a:ea typeface="+mn-ea"/>
                <a:cs typeface="+mn-cs"/>
              </a:rPr>
              <a:t>transvenously</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Ablation is commonly performed through a cardiac catheter. The procedure may also be performed through an open </a:t>
            </a:r>
            <a:r>
              <a:rPr lang="en-US" sz="1200" kern="1200" dirty="0" err="1" smtClean="0">
                <a:solidFill>
                  <a:schemeClr val="tx1"/>
                </a:solidFill>
                <a:latin typeface="Arial" charset="0"/>
                <a:ea typeface="+mn-ea"/>
                <a:cs typeface="+mn-cs"/>
              </a:rPr>
              <a:t>sternotomy</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causes of pericardial effusion? </a:t>
            </a:r>
            <a:r>
              <a:rPr lang="en-US" sz="1200" i="1" kern="1200" dirty="0" smtClean="0">
                <a:solidFill>
                  <a:schemeClr val="tx1"/>
                </a:solidFill>
                <a:latin typeface="Arial" charset="0"/>
                <a:ea typeface="+mn-ea"/>
                <a:cs typeface="+mn-cs"/>
              </a:rPr>
              <a:t>(Pericardial effusion is caused by inflammation related to an infectious disease or a tumor. It may also be a result of a fluid shift related to homeostasis.)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causes chronic inflammation of the pericardium? </a:t>
            </a:r>
            <a:r>
              <a:rPr lang="en-US" sz="1200" i="1" kern="1200" dirty="0" smtClean="0">
                <a:solidFill>
                  <a:schemeClr val="tx1"/>
                </a:solidFill>
                <a:latin typeface="Arial" charset="0"/>
                <a:ea typeface="+mn-ea"/>
                <a:cs typeface="+mn-cs"/>
              </a:rPr>
              <a:t>(Constrictive pericarditis may develop because of viral infection, tuberculosis, or chronic pericarditis. The heart becomes encased within an adherent layer of scar tissue.)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Dissection of the dense adhesions can cause increased bleeding; suture ligatures of 4-0 or 5-0 polypropylene or silk may be used.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When prepping a patient for insertion of an intra-aortic balloon catheter, the patient is prepped and draped for a bilateral femoral incision.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distal tip of the catheter is positioned just below the left </a:t>
            </a:r>
            <a:r>
              <a:rPr lang="en-US" sz="1200" kern="1200" dirty="0" err="1" smtClean="0">
                <a:solidFill>
                  <a:schemeClr val="tx1"/>
                </a:solidFill>
                <a:latin typeface="Arial" charset="0"/>
                <a:ea typeface="+mn-ea"/>
                <a:cs typeface="+mn-cs"/>
              </a:rPr>
              <a:t>subclavian</a:t>
            </a:r>
            <a:r>
              <a:rPr lang="en-US" sz="1200" kern="1200" dirty="0" smtClean="0">
                <a:solidFill>
                  <a:schemeClr val="tx1"/>
                </a:solidFill>
                <a:latin typeface="Arial" charset="0"/>
                <a:ea typeface="+mn-ea"/>
                <a:cs typeface="+mn-cs"/>
              </a:rPr>
              <a:t> artery. </a:t>
            </a:r>
          </a:p>
          <a:p>
            <a:pPr>
              <a:buFont typeface="Arial" pitchFamily="34" charset="0"/>
              <a:buChar char="•"/>
            </a:pPr>
            <a:r>
              <a:rPr lang="en-US" sz="1200" kern="1200" dirty="0" smtClean="0">
                <a:solidFill>
                  <a:schemeClr val="tx1"/>
                </a:solidFill>
                <a:latin typeface="Arial" charset="0"/>
                <a:ea typeface="+mn-ea"/>
                <a:cs typeface="+mn-cs"/>
              </a:rPr>
              <a:t>How does the balloon increase the supply of oxygen to the heart? </a:t>
            </a:r>
            <a:r>
              <a:rPr lang="en-US" sz="1200" i="1" kern="1200" dirty="0" smtClean="0">
                <a:solidFill>
                  <a:schemeClr val="tx1"/>
                </a:solidFill>
                <a:latin typeface="Arial" charset="0"/>
                <a:ea typeface="+mn-ea"/>
                <a:cs typeface="+mn-cs"/>
              </a:rPr>
              <a:t>(The balloon increases the supply of oxygen to the heart by increasing coronary blood flow during diastole and improves distal perfusion of the body's organs.)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Patients waiting for a heart transplant may be placed on a ventricular assistive device (</a:t>
            </a:r>
            <a:r>
              <a:rPr lang="en-US" sz="1200" kern="1200" dirty="0" err="1" smtClean="0">
                <a:solidFill>
                  <a:schemeClr val="tx1"/>
                </a:solidFill>
                <a:latin typeface="Arial" charset="0"/>
                <a:ea typeface="+mn-ea"/>
                <a:cs typeface="+mn-cs"/>
              </a:rPr>
              <a:t>VAD</a:t>
            </a:r>
            <a:r>
              <a:rPr lang="en-US" sz="1200" kern="1200" dirty="0" smtClean="0">
                <a:solidFill>
                  <a:schemeClr val="tx1"/>
                </a:solidFill>
                <a:latin typeface="Arial" charset="0"/>
                <a:ea typeface="+mn-ea"/>
                <a:cs typeface="+mn-cs"/>
              </a:rPr>
              <a:t>).</a:t>
            </a:r>
          </a:p>
          <a:p>
            <a:pPr>
              <a:buFont typeface="Arial" pitchFamily="34" charset="0"/>
              <a:buChar char="•"/>
            </a:pPr>
            <a:r>
              <a:rPr lang="en-US" sz="1200" kern="1200" dirty="0" smtClean="0">
                <a:solidFill>
                  <a:schemeClr val="tx1"/>
                </a:solidFill>
                <a:latin typeface="Arial" charset="0"/>
                <a:ea typeface="+mn-ea"/>
                <a:cs typeface="+mn-cs"/>
              </a:rPr>
              <a:t>Ventricular assistance can be used on the right ventricle, left ventricle, or both ventricles.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difference between </a:t>
            </a:r>
            <a:r>
              <a:rPr lang="en-US" sz="1200" kern="1200" dirty="0" err="1" smtClean="0">
                <a:solidFill>
                  <a:schemeClr val="tx1"/>
                </a:solidFill>
                <a:latin typeface="Arial" charset="0"/>
                <a:ea typeface="+mn-ea"/>
                <a:cs typeface="+mn-cs"/>
              </a:rPr>
              <a:t>orthotopic</a:t>
            </a:r>
            <a:r>
              <a:rPr lang="en-US" sz="1200" kern="1200" dirty="0" smtClean="0">
                <a:solidFill>
                  <a:schemeClr val="tx1"/>
                </a:solidFill>
                <a:latin typeface="Arial" charset="0"/>
                <a:ea typeface="+mn-ea"/>
                <a:cs typeface="+mn-cs"/>
              </a:rPr>
              <a:t> and </a:t>
            </a:r>
            <a:r>
              <a:rPr lang="en-US" sz="1200" kern="1200" dirty="0" err="1" smtClean="0">
                <a:solidFill>
                  <a:schemeClr val="tx1"/>
                </a:solidFill>
                <a:latin typeface="Arial" charset="0"/>
                <a:ea typeface="+mn-ea"/>
                <a:cs typeface="+mn-cs"/>
              </a:rPr>
              <a:t>heterotopic</a:t>
            </a:r>
            <a:r>
              <a:rPr lang="en-US" sz="1200" kern="1200" dirty="0" smtClean="0">
                <a:solidFill>
                  <a:schemeClr val="tx1"/>
                </a:solidFill>
                <a:latin typeface="Arial" charset="0"/>
                <a:ea typeface="+mn-ea"/>
                <a:cs typeface="+mn-cs"/>
              </a:rPr>
              <a:t> transplantation. </a:t>
            </a:r>
            <a:r>
              <a:rPr lang="en-US" sz="1200" i="1" kern="1200" dirty="0" smtClean="0">
                <a:solidFill>
                  <a:schemeClr val="tx1"/>
                </a:solidFill>
                <a:latin typeface="Arial" charset="0"/>
                <a:ea typeface="+mn-ea"/>
                <a:cs typeface="+mn-cs"/>
              </a:rPr>
              <a:t>(Two types of cardiac transplantation can be performed: orthotopic transplantation is performed more often and is the replacement of one heart with another [Figure 34-27]; heterotopic [piggyback] transplantation is the insertion of a second [donor] heart into the recipient patient's right pleural cavity. The hearts work in tandem.)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smtClean="0">
                <a:solidFill>
                  <a:schemeClr val="tx1"/>
                </a:solidFill>
                <a:latin typeface="Arial" charset="0"/>
                <a:ea typeface="+mn-ea"/>
                <a:cs typeface="+mn-cs"/>
              </a:rPr>
              <a:t>It is not uncommon to perform a lung transplant at the same time a heart is being transplanted because the respiratory system and the cardiac system are so tightly intertwined.</a:t>
            </a:r>
            <a:endParaRPr lang="en-US"/>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right and left coronary arteries divide into how many main branches? </a:t>
            </a:r>
            <a:r>
              <a:rPr lang="en-US" sz="1200" i="1" kern="1200" dirty="0" smtClean="0">
                <a:solidFill>
                  <a:schemeClr val="tx1"/>
                </a:solidFill>
                <a:latin typeface="Arial" charset="0"/>
                <a:ea typeface="+mn-ea"/>
                <a:cs typeface="+mn-cs"/>
              </a:rPr>
              <a:t>(3)</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is the coronary sinus? </a:t>
            </a:r>
            <a:r>
              <a:rPr lang="en-US" sz="1200" i="1" kern="1200" dirty="0" smtClean="0">
                <a:solidFill>
                  <a:schemeClr val="tx1"/>
                </a:solidFill>
                <a:latin typeface="Arial" charset="0"/>
                <a:ea typeface="+mn-ea"/>
                <a:cs typeface="+mn-cs"/>
              </a:rPr>
              <a:t>(A large venous channel in the heart wall that receives blood via the coronary veins and empties into the right atrium)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difference between systole and diastole. </a:t>
            </a:r>
            <a:r>
              <a:rPr lang="en-US" sz="1200" i="1" kern="1200" dirty="0" smtClean="0">
                <a:solidFill>
                  <a:schemeClr val="tx1"/>
                </a:solidFill>
                <a:latin typeface="Arial" charset="0"/>
                <a:ea typeface="+mn-ea"/>
                <a:cs typeface="+mn-cs"/>
              </a:rPr>
              <a:t>(During systole, the ventricles contract; in diastole, they relax and fill with blood.)</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is cardiac output? How is it measured? </a:t>
            </a:r>
            <a:r>
              <a:rPr lang="en-US" sz="1200" i="1" kern="1200" dirty="0" smtClean="0">
                <a:solidFill>
                  <a:schemeClr val="tx1"/>
                </a:solidFill>
                <a:latin typeface="Arial" charset="0"/>
                <a:ea typeface="+mn-ea"/>
                <a:cs typeface="+mn-cs"/>
              </a:rPr>
              <a:t>(The volume of blood pumped by the left ventricle of the heart in one minute. It is measured by multiplying the heart rate [beats per minute] by the stroke volume [volume of blood].)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Routine lab tests are performed to identify abnormalities of blood, urine, cardiac enzymes, and waste products.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SA node will set the heart rate at approximately 75 beats per minute.</a:t>
            </a:r>
          </a:p>
          <a:p>
            <a:pPr>
              <a:buFont typeface="Arial" pitchFamily="34" charset="0"/>
              <a:buChar char="•"/>
            </a:pPr>
            <a:r>
              <a:rPr lang="en-US" sz="1200" kern="1200" dirty="0" smtClean="0">
                <a:solidFill>
                  <a:schemeClr val="tx1"/>
                </a:solidFill>
                <a:latin typeface="Arial" charset="0"/>
                <a:ea typeface="+mn-ea"/>
                <a:cs typeface="+mn-cs"/>
              </a:rPr>
              <a:t>The </a:t>
            </a:r>
            <a:r>
              <a:rPr lang="en-US" sz="1200" kern="1200" dirty="0" err="1" smtClean="0">
                <a:solidFill>
                  <a:schemeClr val="tx1"/>
                </a:solidFill>
                <a:latin typeface="Arial" charset="0"/>
                <a:ea typeface="+mn-ea"/>
                <a:cs typeface="+mn-cs"/>
              </a:rPr>
              <a:t>atrioventricular</a:t>
            </a:r>
            <a:r>
              <a:rPr lang="en-US" sz="1200" kern="1200" dirty="0" smtClean="0">
                <a:solidFill>
                  <a:schemeClr val="tx1"/>
                </a:solidFill>
                <a:latin typeface="Arial" charset="0"/>
                <a:ea typeface="+mn-ea"/>
                <a:cs typeface="+mn-cs"/>
              </a:rPr>
              <a:t> (AV) node will pace the heart at approximately 60 beats per minute.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FF82415A-3A5B-425E-B3D2-4029E002FD5E}"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258FFFB-9C2E-4C71-821A-7BB8EB9B1E26}"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4DBCEE8-4FA1-4D2B-B495-B598612F35A4}" type="slidenum">
              <a:rPr lang="en-US"/>
              <a:pPr>
                <a:defRPr/>
              </a:pPr>
              <a:t>‹#›</a:t>
            </a:fld>
            <a:r>
              <a:rPr lang="en-US"/>
              <a:t> of 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5E8B319-8B15-45B7-85E4-A76F0D812BAC}" type="slidenum">
              <a:rPr lang="en-US"/>
              <a:pPr>
                <a:defRPr/>
              </a:pPr>
              <a:t>‹#›</a:t>
            </a:fld>
            <a:r>
              <a:rPr lang="en-US"/>
              <a:t> of 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252BBE9-2BA3-4E20-8B55-3B262CBF642D}" type="slidenum">
              <a:rPr lang="en-US"/>
              <a:pPr>
                <a:defRPr/>
              </a:pPr>
              <a:t>‹#›</a:t>
            </a:fld>
            <a:r>
              <a:rPr lang="en-US"/>
              <a:t> of 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CC5ACCA-126C-4900-8D00-744BCF5BD2EC}" type="slidenum">
              <a:rPr lang="en-US"/>
              <a:pPr>
                <a:defRPr/>
              </a:pPr>
              <a:t>‹#›</a:t>
            </a:fld>
            <a:r>
              <a:rPr lang="en-US"/>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ABB60A-DE68-4DFA-8B2C-A30C6850C460}" type="slidenum">
              <a:rPr lang="en-US"/>
              <a:pPr>
                <a:defRPr/>
              </a:pPr>
              <a:t>‹#›</a:t>
            </a:fld>
            <a:r>
              <a:rPr lang="en-US"/>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4ADEDB-CB70-47FD-8FD6-13F3AC8AAD50}" type="slidenum">
              <a:rPr lang="en-US"/>
              <a:pPr>
                <a:defRPr/>
              </a:pPr>
              <a:t>‹#›</a:t>
            </a:fld>
            <a:r>
              <a:rPr lang="en-US"/>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077AAC2-2483-45BC-8828-145C8F88321D}" type="slidenum">
              <a:rPr lang="en-US"/>
              <a:pPr>
                <a:defRPr/>
              </a:pPr>
              <a:t>‹#›</a:t>
            </a:fld>
            <a:r>
              <a:rPr lang="en-US"/>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774F16-C7FC-4CB7-A369-CC190B5D6ABA}"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6B9B2-DB61-4426-8B9D-BBCA3D0527B2}"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54415-10E2-4569-81A5-6A5C0E2708CE}"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B66A22-7FC4-440A-955B-3A3040EA3417}"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6DFCD3-EB18-48FC-8362-FAACB4B02A6C}"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30E85-2C8F-41B4-A1B3-EBAE5A10C8C2}" type="datetime1">
              <a:rPr lang="en-US" smtClean="0"/>
              <a:t>2/17/2013</a:t>
            </a:fld>
            <a:endParaRPr lang="en-US"/>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a:p>
        </p:txBody>
      </p:sp>
      <p:sp>
        <p:nvSpPr>
          <p:cNvPr id="9" name="Slide Number Placeholder 8"/>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1C36D-067C-49C3-AA43-92295565DBE1}" type="datetime1">
              <a:rPr lang="en-US" smtClean="0"/>
              <a:t>2/17/2013</a:t>
            </a:fld>
            <a:endParaRPr lang="en-US"/>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
        <p:nvSpPr>
          <p:cNvPr id="5" name="Slide Number Placeholder 4"/>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CE9F0-7B0E-4983-B605-995B66A87379}" type="datetime1">
              <a:rPr lang="en-US" smtClean="0"/>
              <a:t>2/17/2013</a:t>
            </a:fld>
            <a:endParaRPr lang="en-US"/>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a:p>
        </p:txBody>
      </p:sp>
      <p:sp>
        <p:nvSpPr>
          <p:cNvPr id="4" name="Slide Number Placeholder 3"/>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B9514-DEB5-4F3B-8832-39DD5A2BDF30}"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BF43F-4C6D-4B91-99EB-B32705C81C58}"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C8E78-89B1-41C7-A62E-937ED0EC5552}"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7CE2F-66AE-459A-B003-F9A37F59EC6C}"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31D6B-4DBF-43C1-81B1-FC002D5DEF99}"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6DD3-5808-416A-B89C-DE6C4AA559C3}"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E33A2-0AA6-483D-8824-418A3C2E4DB7}"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228C0-1448-4B2D-9AD5-4C7052A99DB1}"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BB2FD-4004-4C66-A3CB-32934E7028F8}"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ED742-4B4F-4456-9903-1E4D2F8B5DB5}" type="datetime1">
              <a:rPr lang="en-US" smtClean="0"/>
              <a:t>2/17/2013</a:t>
            </a:fld>
            <a:endParaRPr lang="en-US"/>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a:p>
        </p:txBody>
      </p:sp>
      <p:sp>
        <p:nvSpPr>
          <p:cNvPr id="9" name="Slide Number Placeholder 8"/>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EC1736-DA03-4837-A22D-9AD0B5A8EB08}" type="datetime1">
              <a:rPr lang="en-US" smtClean="0"/>
              <a:t>2/17/2013</a:t>
            </a:fld>
            <a:endParaRPr lang="en-US"/>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
        <p:nvSpPr>
          <p:cNvPr id="5" name="Slide Number Placeholder 4"/>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EAD60-466E-4FAB-A32F-BF7FC26C3A70}" type="datetime1">
              <a:rPr lang="en-US" smtClean="0"/>
              <a:t>2/17/2013</a:t>
            </a:fld>
            <a:endParaRPr lang="en-US"/>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a:p>
        </p:txBody>
      </p:sp>
      <p:sp>
        <p:nvSpPr>
          <p:cNvPr id="4" name="Slide Number Placeholder 3"/>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82F86-CB1D-4E70-AF56-ED8C5AC194F6}"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8C90A-AD14-4DEE-921E-72FF569B6EBE}"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6F08C-53D0-4619-A079-FB52CBBE5F50}"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352B2-3723-4963-808E-33EA252A6ACF}"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00939498-58E9-4A87-B600-509DBD2B7EB9}"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7CF356-7B16-48B5-855E-1A3E08882A64}"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84D599D-1C6D-4426-A0E9-E8CA2FE7F3A2}"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CFAE039-AAC8-45A5-B7A1-8F04E775A05F}"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754FF0BF-CABA-4304-87F8-2C8A536029F9}"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AD2BD5CB-C4DF-4987-899A-E8E80C4D6216}"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67B1C667-6B0C-414D-A9C8-5912D71C5A1F}"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BF901C7-92B7-4312-8909-F697248A00FC}"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21B2827-913D-4F78-8541-5D794D389CDA}"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C521CC4-6F6B-43EC-A82A-49AA6DAD76CE}"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A0EBFC6-5B83-4D3E-8A48-519E437589A4}"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D70EB9-3B45-4A00-ACE4-A1CC378DAB59}"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CED614-AB2A-4EB0-A29E-EF2CE1845A99}"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339F1-01AB-44CC-A540-8EADDAD8346F}"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5A08A-743D-4564-ABD1-E325BB6CF9C7}"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309F00-D8D3-4DB7-BD96-159CB8F9DB3C}"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F5207-9195-4A81-A2DA-F0E69BDB5ED8}" type="datetime1">
              <a:rPr lang="en-US" smtClean="0"/>
              <a:t>2/17/2013</a:t>
            </a:fld>
            <a:endParaRPr lang="en-US"/>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a:p>
        </p:txBody>
      </p:sp>
      <p:sp>
        <p:nvSpPr>
          <p:cNvPr id="9" name="Slide Number Placeholder 8"/>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1C424-DF09-4947-9086-ABE28AA26318}" type="datetime1">
              <a:rPr lang="en-US" smtClean="0"/>
              <a:t>2/17/2013</a:t>
            </a:fld>
            <a:endParaRPr lang="en-US"/>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
        <p:nvSpPr>
          <p:cNvPr id="5" name="Slide Number Placeholder 4"/>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82C18-D8E9-4CE8-88F5-458C927C59CF}" type="datetime1">
              <a:rPr lang="en-US" smtClean="0"/>
              <a:t>2/17/2013</a:t>
            </a:fld>
            <a:endParaRPr lang="en-US"/>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a:p>
        </p:txBody>
      </p:sp>
      <p:sp>
        <p:nvSpPr>
          <p:cNvPr id="4" name="Slide Number Placeholder 3"/>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02C65-6769-45AA-A07B-F2A933E46E03}"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FEB45-1976-453D-BCF6-6123866B4470}"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3419C-252E-41E4-A0F1-6D4712C0E806}"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C76E9-6836-4783-BC10-8F04F807EA21}"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920929-24E8-49B0-836B-8BFDD3FE1AE3}" type="datetime1">
              <a:rPr lang="en-US" smtClean="0"/>
              <a:t>2/17/2013</a:t>
            </a:fld>
            <a:endParaRPr lang="en-US"/>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a:p>
        </p:txBody>
      </p:sp>
      <p:sp>
        <p:nvSpPr>
          <p:cNvPr id="9" name="Slide Number Placeholder 8"/>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D31FD-185A-433A-B323-53DF1EFB7DFE}"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E6E9A-FB51-47A5-B65E-0D0CC14FA555}"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5E451-FFA6-4298-AB49-6547F225EC21}"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B5688-D81D-4510-8689-02A874451DDA}"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1E28C-388B-4C3F-8AB2-B7D3A1B84D9E}" type="datetime1">
              <a:rPr lang="en-US" smtClean="0"/>
              <a:t>2/17/2013</a:t>
            </a:fld>
            <a:endParaRPr lang="en-US"/>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a:p>
        </p:txBody>
      </p:sp>
      <p:sp>
        <p:nvSpPr>
          <p:cNvPr id="9" name="Slide Number Placeholder 8"/>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A67B9-374D-4E68-A8DD-F1C08E676067}" type="datetime1">
              <a:rPr lang="en-US" smtClean="0"/>
              <a:t>2/17/2013</a:t>
            </a:fld>
            <a:endParaRPr lang="en-US"/>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
        <p:nvSpPr>
          <p:cNvPr id="5" name="Slide Number Placeholder 4"/>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38E85-F078-4A6F-B3BD-0EABF9D5B192}" type="datetime1">
              <a:rPr lang="en-US" smtClean="0"/>
              <a:t>2/17/2013</a:t>
            </a:fld>
            <a:endParaRPr lang="en-US"/>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a:p>
        </p:txBody>
      </p:sp>
      <p:sp>
        <p:nvSpPr>
          <p:cNvPr id="4" name="Slide Number Placeholder 3"/>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E5763-17FB-46F2-AE85-D02999C6AEDB}"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EF892-18D1-46E1-AF78-037697EF7517}"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D0149-1064-4BCA-B911-D3B4D9744294}"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79F8B-E2CC-447B-9960-BD50C50EFB7B}" type="datetime1">
              <a:rPr lang="en-US" smtClean="0"/>
              <a:t>2/17/2013</a:t>
            </a:fld>
            <a:endParaRPr lang="en-US"/>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
        <p:nvSpPr>
          <p:cNvPr id="5" name="Slide Number Placeholder 4"/>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7905E-2128-4891-9292-DA7CB42367CA}"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B17707-FA34-45F0-96AC-EC96F91DC2A8}"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B0400-3B27-4205-9827-25F69CC1B99C}"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4AF8E-BCD5-4AAE-A91E-8EA802BD509F}"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C687D9-01D2-4920-B908-457A2FCF858B}"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10F313-FC5E-47D4-B774-0226FCFDAD55}" type="datetime1">
              <a:rPr lang="en-US" smtClean="0"/>
              <a:t>2/17/2013</a:t>
            </a:fld>
            <a:endParaRPr lang="en-US"/>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a:p>
        </p:txBody>
      </p:sp>
      <p:sp>
        <p:nvSpPr>
          <p:cNvPr id="9" name="Slide Number Placeholder 8"/>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84BAE5-FE8D-49E9-915C-5AA2361B1560}" type="datetime1">
              <a:rPr lang="en-US" smtClean="0"/>
              <a:t>2/17/2013</a:t>
            </a:fld>
            <a:endParaRPr lang="en-US"/>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
        <p:nvSpPr>
          <p:cNvPr id="5" name="Slide Number Placeholder 4"/>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142D6-FA43-4A17-941C-689A03173632}" type="datetime1">
              <a:rPr lang="en-US" smtClean="0"/>
              <a:t>2/17/2013</a:t>
            </a:fld>
            <a:endParaRPr lang="en-US"/>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a:p>
        </p:txBody>
      </p:sp>
      <p:sp>
        <p:nvSpPr>
          <p:cNvPr id="4" name="Slide Number Placeholder 3"/>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157DC-ED80-436C-A1BA-844604D92F6D}"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B22A2-6317-4F4B-ADD8-E3826F8535E7}"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46264-36F1-4926-831F-06FC043B58CC}" type="datetime1">
              <a:rPr lang="en-US" smtClean="0"/>
              <a:t>2/17/2013</a:t>
            </a:fld>
            <a:endParaRPr lang="en-US"/>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a:p>
        </p:txBody>
      </p:sp>
      <p:sp>
        <p:nvSpPr>
          <p:cNvPr id="4" name="Slide Number Placeholder 3"/>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CA8F5-D9E7-4776-AD36-51A56ADD175E}"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3B1AA-899E-4A90-95DC-B010DE1A49BD}"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B768AF32-3FF8-4757-AB23-9C4ADB22743E}"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2650F1A-FC20-42FC-A033-C845D1CCB263}"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97E5324E-AA66-47CA-8B98-F47AD070F0F7}"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72E6A68B-BF10-4DEC-8789-4CEC9880B1C0}"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63278D8D-5FA1-412F-A69E-F1783CBFFD0F}"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92C27A7A-A8E3-4E9B-BF6F-F6216889C198}"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B32D4E1-298E-4DD9-8BDF-C1A3A0440DB4}"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530F3AC0-0AC7-4C4A-BF43-C46DCDAB8551}"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95DF4-FC0A-4AED-8FAD-BC06465B159B}"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8B3A3F3-766B-48C3-B65D-3E2E43EC1DFD}"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0DDB583-85CE-4F26-A036-56F2C822BC2D}"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897D12A3-2B64-45D5-9BF3-DB1370C21B4D}"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3CB8F12-FBD2-4F63-934B-3D1386FF4236}"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9378198-ADB5-4735-B37E-987EC9650514}"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9B0589BE-8CF6-4491-A9BB-536DD1F37AB9}"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A94DFDA1-9CC8-481E-AD9F-C81EF0E32A42}"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86D4C9D0-7C63-43A1-9DBB-1B04E2C54ACF}"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B31AAE4-6307-4CB8-A658-05B158EEBE43}"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2D5BE78-B032-4FBB-BBA3-843E0A34CC54}"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CDFBF-2F71-4AE5-AE92-1186F72820A5}"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61953A1-C0B1-44E6-9EAF-7964BD1F316F}"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E6B1BE4-B690-41A7-9AF9-FEDEA9DAB27D}"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DDFABD56-16BE-4438-9FAC-7C24ED472DC1}"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4552F22-7A5E-4E2F-8A66-9489B79C9CDF}"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39430788-F0EA-4218-9A90-C06860A3D116}"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7CA0E199-90C7-4B5F-A103-870FECD381CD}"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58C4F69E-7696-41D2-ABA4-F5BEC3C3028E}"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3337B5ED-BF69-4D08-ACDD-2D58FF1E1464}"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4488160-B66E-4BC7-B55C-8CCE292E784C}"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BE405E4E-898C-4F14-896F-6F8C6346A454}"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701265B-3732-4CA8-A28A-0575C57F18E1}"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1F06D-E198-448E-BDD0-FE31E68449EB}"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13FD885-D86B-4882-A1EC-A7E91FBF8C93}"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258D4CC-A3BC-4D27-A72B-11ACA84781BF}"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ED210B20-A068-4980-8152-9C58C68EA308}"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8C84A15-4725-42D7-94A7-DB0E32B8B881}"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0B527A90-6F4E-47AD-8BE2-67DF8AEA69DB}"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3A326229-68FA-4AC8-94A0-BA02D3D472BE}"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688F9B10-0779-4884-B56A-9E093AAB9928}"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8D466C36-FF51-4775-96A8-D88F6DC724FF}"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2440082-CE7D-473D-978C-2C1C51F76510}"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BD200AB1-A0D9-48F6-8F40-A4ADFB043F24}"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DADF1-88A8-4F48-801F-BE75A010EFE4}"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960DF9C-CDC4-48CC-B2C0-61A1EC79A2CC}"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BCB26B0-8925-4D20-B73F-47723873C4DB}"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3ECCA0ED-655A-4A57-AE13-CA001BFF0F58}"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8D4C74C-138E-4719-BCA4-E9243200D4D5}"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05614F1-ECFB-4FD0-A546-7168DB0A5D2D}"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5AF8C76C-B387-4450-B8FE-FA14F408E3BB}"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B43E09AB-6146-445C-B0DD-666390A8FFB0}"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6B3A8D8E-CBC8-466C-B149-98C4DCE4A7D8}"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7DA269FC-DC53-4BEB-B22A-EA7D905A3BC7}"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6A85F895-4700-4025-8B8A-FCB9F76DFF28}"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01F6EF8C-0859-4180-9933-7C6DAE10DDAA}"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85F3BF9-B46F-48D1-9F9F-F0135271BB68}"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7343A4E-51AA-4B01-B3D9-EF631C962930}"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98A08050-A7D7-48D1-8C07-ECCEE8224E0E}"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C35E307-063A-4EF9-9B75-F47DFA24E46D}"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7CCFE982-2858-4E2B-9EDA-D7FD75196C69}"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77FD881B-42E6-4A16-AB48-49C134A2058B}"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55A28E7D-35AA-4733-B553-A47E0AB7C99B}"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D6E5B7C4-B71E-4A52-B245-4580DA4D49F3}"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43587704-666E-4154-B9C7-41F5A3A9A5D6}"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2CA47537-4AEB-4A31-943E-897788DA51D7}"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DF3E237B-11F4-4DFB-89F4-0CC3CFE892FB}"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919D509-2C83-4AE7-994F-DAE3FDBB41D9}"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F0F0C15-19F8-4C7B-80A4-B4BD1B5CC9D7}"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ABC7C4-EC11-45BD-B74C-F81A930B44B6}"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1DE63-C38B-4E0D-9C13-3B81D257EDAC}"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D5A59-0D48-4707-9D36-B5B17C4A6D75}"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678DB2-EFBC-4462-8383-8D2FA833AE43}"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2B504-D8B0-4E34-85B5-2923346CE3E9}" type="datetime1">
              <a:rPr lang="en-US" smtClean="0"/>
              <a:t>2/17/2013</a:t>
            </a:fld>
            <a:endParaRPr lang="en-US"/>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a:p>
        </p:txBody>
      </p:sp>
      <p:sp>
        <p:nvSpPr>
          <p:cNvPr id="9" name="Slide Number Placeholder 8"/>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BB27B-3EF8-469A-8704-FECB919FB9B1}" type="datetime1">
              <a:rPr lang="en-US" smtClean="0"/>
              <a:t>2/17/2013</a:t>
            </a:fld>
            <a:endParaRPr lang="en-US"/>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
        <p:nvSpPr>
          <p:cNvPr id="5" name="Slide Number Placeholder 4"/>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7184B-D6D8-4A9E-A74C-C9654D1209E7}" type="datetime1">
              <a:rPr lang="en-US" smtClean="0"/>
              <a:t>2/17/2013</a:t>
            </a:fld>
            <a:endParaRPr lang="en-US"/>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a:p>
        </p:txBody>
      </p:sp>
      <p:sp>
        <p:nvSpPr>
          <p:cNvPr id="4" name="Slide Number Placeholder 3"/>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40DC8-1B31-41DE-9D80-61F58762D41F}"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88CE1DCB-4612-4A01-858F-8343652F9FDD}"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7BE1E-6ED5-466C-9356-9BB235770E76}" type="datetime1">
              <a:rPr lang="en-US" smtClean="0"/>
              <a:t>2/17/2013</a:t>
            </a:fld>
            <a:endParaRPr lang="en-US"/>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0216D-998E-4331-9C82-D254D4A87985}"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94E6B-308F-4C6B-9DEA-EC4F99F8539A}" type="datetime1">
              <a:rPr lang="en-US" smtClean="0"/>
              <a:t>2/17/2013</a:t>
            </a:fld>
            <a:endParaRPr lang="en-US"/>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60A2648C-77D9-49D2-90B2-1526E34D7A95}" type="datetime1">
              <a:rPr lang="en-US" smtClean="0"/>
              <a:t>2/17/2013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3C3C4AE-7F63-4CEE-B49D-1CB65CF464B9}"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3B2619CC-6AA5-4B35-BCF4-CC113E18A23F}"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C5BF9298-33A1-440B-AF1D-AD8E97B42D1F}" type="datetime1">
              <a:rPr lang="en-US" smtClean="0"/>
              <a:t>2/17/2013</a:t>
            </a:fld>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8C2D7956-5DEE-4ED1-B774-3042FC4ED59A}" type="datetime1">
              <a:rPr lang="en-US" smtClean="0"/>
              <a:t>2/17/2013</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BE325E0C-204A-4AC9-9F6B-F07CE6628D4D}"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05E606D3-D4F9-4E42-8898-FEA846EBBAA8}"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6" name="Date Placeholder 1"/>
          <p:cNvSpPr>
            <a:spLocks noGrp="1"/>
          </p:cNvSpPr>
          <p:nvPr>
            <p:ph type="dt" sz="half" idx="10"/>
          </p:nvPr>
        </p:nvSpPr>
        <p:spPr/>
        <p:txBody>
          <a:bodyPr/>
          <a:lstStyle>
            <a:lvl1pPr>
              <a:defRPr/>
            </a:lvl1pPr>
          </a:lstStyle>
          <a:p>
            <a:pPr>
              <a:defRPr/>
            </a:pPr>
            <a:fld id="{B02BC4EA-10E9-4382-8078-71B9ABD15BC6}" type="datetime1">
              <a:rPr lang="en-US" smtClean="0"/>
              <a:t>2/17/2013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E4FCF5C5-CA34-4ED0-BFA9-20ABB337E679}"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8BA6407-B511-44FB-BBC9-14ECEAB6BB96}"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FA471CF-EADC-4AB8-A5F1-D095C73F6E44}"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9330" name="Rectangle 2"/>
          <p:cNvSpPr>
            <a:spLocks noGrp="1" noChangeArrowheads="1"/>
          </p:cNvSpPr>
          <p:nvPr>
            <p:ph type="ctrTitle" sz="quarter"/>
          </p:nvPr>
        </p:nvSpPr>
        <p:spPr>
          <a:xfrm>
            <a:off x="685800" y="1143000"/>
            <a:ext cx="7772400" cy="1143000"/>
          </a:xfrm>
        </p:spPr>
        <p:txBody>
          <a:bodyPr/>
          <a:lstStyle>
            <a:lvl1pPr>
              <a:defRPr sz="3200"/>
            </a:lvl1pPr>
          </a:lstStyle>
          <a:p>
            <a:r>
              <a:rPr lang="en-GB"/>
              <a:t>Click to edit Master title style</a:t>
            </a:r>
          </a:p>
        </p:txBody>
      </p:sp>
      <p:sp>
        <p:nvSpPr>
          <p:cNvPr id="2019331" name="Rectangle 3"/>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C7261728-73F8-45BD-B19E-C9932D3A1FB2}" type="datetime1">
              <a:rPr lang="en-US" smtClean="0"/>
              <a:t>2/17/2013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91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91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685800" y="990600"/>
            <a:ext cx="7772400" cy="990600"/>
          </a:xfrm>
          <a:solidFill>
            <a:srgbClr val="000099"/>
          </a:solidFill>
        </p:spPr>
        <p:txBody>
          <a:bodyPr/>
          <a:lstStyle>
            <a:lvl1pPr>
              <a:defRPr>
                <a:solidFill>
                  <a:schemeClr val="tx2"/>
                </a:solidFill>
              </a:defRPr>
            </a:lvl1pPr>
          </a:lstStyle>
          <a:p>
            <a:r>
              <a:rPr lang="en-US"/>
              <a:t>Click to edit Master title style</a:t>
            </a:r>
          </a:p>
        </p:txBody>
      </p:sp>
      <p:sp>
        <p:nvSpPr>
          <p:cNvPr id="2023427" name="Rectangle 3" descr="Purple mesh"/>
          <p:cNvSpPr>
            <a:spLocks noGrp="1" noChangeArrowheads="1"/>
          </p:cNvSpPr>
          <p:nvPr>
            <p:ph type="subTitle" idx="1"/>
          </p:nvPr>
        </p:nvSpPr>
        <p:spPr>
          <a:xfrm>
            <a:off x="685800" y="2057400"/>
            <a:ext cx="7769225" cy="3124200"/>
          </a:xfrm>
          <a:blipFill dpi="0" rotWithShape="0">
            <a:blip r:embed="rId2" cstate="print">
              <a:alphaModFix amt="32000"/>
            </a:blip>
            <a:srcRect/>
            <a:tile tx="0" ty="0" sx="100000" sy="100000" flip="none" algn="tl"/>
          </a:blipFill>
          <a:ln>
            <a:solidFill>
              <a:srgbClr val="FF15C2"/>
            </a:solidFill>
          </a:ln>
        </p:spPr>
        <p:txBody>
          <a:bodyPr anchor="ctr" anchorCtr="1"/>
          <a:lstStyle>
            <a:lvl1pPr marL="0" indent="0" algn="ctr">
              <a:buFont typeface="Wingdings 2" pitchFamily="18" charset="2"/>
              <a:buNone/>
              <a:defRPr sz="4000" b="1" i="1"/>
            </a:lvl1pPr>
          </a:lstStyle>
          <a:p>
            <a:r>
              <a:rPr lang="en-US"/>
              <a:t>Click to edit Master subtitle style</a:t>
            </a:r>
          </a:p>
        </p:txBody>
      </p:sp>
      <p:sp>
        <p:nvSpPr>
          <p:cNvPr id="4" name="Rectangle 4"/>
          <p:cNvSpPr>
            <a:spLocks noGrp="1" noChangeArrowheads="1"/>
          </p:cNvSpPr>
          <p:nvPr>
            <p:ph type="ftr" sz="quarter" idx="10"/>
          </p:nvPr>
        </p:nvSpPr>
        <p:spPr bwMode="auto">
          <a:xfrm>
            <a:off x="2057400" y="6477000"/>
            <a:ext cx="5410200" cy="277813"/>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a:p>
        </p:txBody>
      </p:sp>
      <p:sp>
        <p:nvSpPr>
          <p:cNvPr id="5" name="Rectangle 5"/>
          <p:cNvSpPr>
            <a:spLocks noGrp="1" noChangeArrowheads="1"/>
          </p:cNvSpPr>
          <p:nvPr>
            <p:ph type="sldNum" sz="quarter" idx="11"/>
          </p:nvPr>
        </p:nvSpPr>
        <p:spPr/>
        <p:txBody>
          <a:bodyPr/>
          <a:lstStyle>
            <a:lvl1pPr>
              <a:defRPr/>
            </a:lvl1pPr>
          </a:lstStyle>
          <a:p>
            <a:pPr>
              <a:defRPr/>
            </a:pPr>
            <a:fld id="{2E84B06E-7C61-4B3F-832C-988A8E0C3EBE}" type="slidenum">
              <a:rPr lang="en-US"/>
              <a:pPr>
                <a:defRPr/>
              </a:pPr>
              <a:t>‹#›</a:t>
            </a:fld>
            <a:r>
              <a:rPr lang="en-US"/>
              <a:t> of 23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4D8F32-3F19-44F5-8DE9-41BCEC6A04D9}" type="slidenum">
              <a:rPr lang="en-US"/>
              <a:pPr>
                <a:defRPr/>
              </a:pPr>
              <a:t>‹#›</a:t>
            </a:fld>
            <a:r>
              <a:rPr lang="en-US"/>
              <a:t> of 23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942B17E-D8B7-477A-B295-E6A402E85C3B}" type="slidenum">
              <a:rPr lang="en-US"/>
              <a:pPr>
                <a:defRPr/>
              </a:pPr>
              <a:t>‹#›</a:t>
            </a:fld>
            <a:r>
              <a:rPr lang="en-US"/>
              <a:t> of 23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0BDBDDA-E7C3-4E12-9B2B-0476639EEAF8}" type="slidenum">
              <a:rPr lang="en-US"/>
              <a:pPr>
                <a:defRPr/>
              </a:pPr>
              <a:t>‹#›</a:t>
            </a:fld>
            <a:r>
              <a:rPr lang="en-US"/>
              <a:t> of 23</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AB506D-0664-4269-8127-9E2396CAC18F}" type="slidenum">
              <a:rPr lang="en-US"/>
              <a:pPr>
                <a:defRPr/>
              </a:pPr>
              <a:t>‹#›</a:t>
            </a:fld>
            <a:r>
              <a:rPr lang="en-US"/>
              <a:t> of 23</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1830AB5-CA39-40E8-B8D7-FB1D60E085B4}" type="slidenum">
              <a:rPr lang="en-US"/>
              <a:pPr>
                <a:defRPr/>
              </a:pPr>
              <a:t>‹#›</a:t>
            </a:fld>
            <a:r>
              <a:rPr lang="en-US"/>
              <a:t> of 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07190646-3A44-4830-883E-5AC3873F7B06}" type="datetime1">
              <a:rPr lang="en-US" smtClean="0"/>
              <a:t>2/17/2013</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1B6B34-2F42-438A-AB8F-EE987AF17F85}" type="slidenum">
              <a:rPr lang="en-US"/>
              <a:pPr>
                <a:defRPr/>
              </a:pPr>
              <a:t>‹#›</a:t>
            </a:fld>
            <a:r>
              <a:rPr lang="en-US"/>
              <a:t> of 23</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2674805-5344-4E5C-A125-5682680581C5}" type="slidenum">
              <a:rPr lang="en-US"/>
              <a:pPr>
                <a:defRPr/>
              </a:pPr>
              <a:t>‹#›</a:t>
            </a:fld>
            <a:r>
              <a:rPr lang="en-US"/>
              <a:t> of 23</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FB23F39-5983-423E-8044-AE51D0830F94}" type="slidenum">
              <a:rPr lang="en-US"/>
              <a:pPr>
                <a:defRPr/>
              </a:pPr>
              <a:t>‹#›</a:t>
            </a:fld>
            <a:r>
              <a:rPr lang="en-US"/>
              <a:t> of 23</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2AF6BF-B2EF-4DEC-9F18-DED23CBCF294}" type="slidenum">
              <a:rPr lang="en-US"/>
              <a:pPr>
                <a:defRPr/>
              </a:pPr>
              <a:t>‹#›</a:t>
            </a:fld>
            <a:r>
              <a:rPr lang="en-US"/>
              <a:t> of 23</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B2A97D0-C87F-4734-8561-ECBD58A951D6}" type="slidenum">
              <a:rPr lang="en-US"/>
              <a:pPr>
                <a:defRPr/>
              </a:pPr>
              <a:t>‹#›</a:t>
            </a:fld>
            <a:r>
              <a:rPr lang="en-US"/>
              <a:t> of 23</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5474" name="Rectangle 2" descr="Purple mesh"/>
          <p:cNvSpPr>
            <a:spLocks noGrp="1" noChangeArrowheads="1"/>
          </p:cNvSpPr>
          <p:nvPr>
            <p:ph type="ctrTitle"/>
          </p:nvPr>
        </p:nvSpPr>
        <p:spPr bwMode="auto">
          <a:xfrm>
            <a:off x="381000" y="609600"/>
            <a:ext cx="8382000" cy="4267200"/>
          </a:xfrm>
          <a:prstGeom prst="rect">
            <a:avLst/>
          </a:prstGeom>
          <a:blipFill dpi="0" rotWithShape="1">
            <a:blip r:embed="rId2" cstate="print">
              <a:alphaModFix amt="32000"/>
            </a:blip>
            <a:srcRect/>
            <a:tile tx="0" ty="0" sx="100000" sy="100000" flip="none" algn="tl"/>
          </a:blipFill>
          <a:ln w="12700">
            <a:solidFill>
              <a:srgbClr val="00FF00"/>
            </a:solidFill>
            <a:miter lim="800000"/>
            <a:headEnd/>
            <a:tailEnd/>
          </a:ln>
        </p:spPr>
        <p:txBody>
          <a:bodyPr vert="horz" wrap="square" lIns="92075" tIns="46038" rIns="92075" bIns="46038" numCol="1" anchor="ctr" anchorCtr="0" compatLnSpc="1">
            <a:prstTxWarp prst="textNoShape">
              <a:avLst/>
            </a:prstTxWarp>
          </a:bodyPr>
          <a:lstStyle>
            <a:lvl1pPr>
              <a:defRPr b="1" i="1">
                <a:solidFill>
                  <a:schemeClr val="tx2"/>
                </a:solidFill>
              </a:defRPr>
            </a:lvl1pPr>
          </a:lstStyle>
          <a:p>
            <a:r>
              <a:rPr lang="en-US"/>
              <a:t>Welcome to</a:t>
            </a:r>
            <a:br>
              <a:rPr lang="en-US"/>
            </a:br>
            <a:r>
              <a:rPr lang="en-US"/>
              <a:t>Wong and Perry</a:t>
            </a:r>
            <a:br>
              <a:rPr lang="en-US"/>
            </a:br>
            <a:r>
              <a:rPr lang="en-US"/>
              <a:t>Maternal Child Nursing Care, 3/e</a:t>
            </a:r>
            <a:br>
              <a:rPr lang="en-US"/>
            </a:br>
            <a:r>
              <a:rPr lang="en-US"/>
              <a:t/>
            </a:r>
            <a:br>
              <a:rPr lang="en-US"/>
            </a:br>
            <a:r>
              <a:rPr lang="en-US"/>
              <a:t>Chapter XX</a:t>
            </a:r>
            <a:br>
              <a:rPr lang="en-US"/>
            </a:br>
            <a:endParaRPr lang="en-US"/>
          </a:p>
        </p:txBody>
      </p:sp>
      <p:sp>
        <p:nvSpPr>
          <p:cNvPr id="3" name="Rectangle 3"/>
          <p:cNvSpPr>
            <a:spLocks noGrp="1" noChangeArrowheads="1"/>
          </p:cNvSpPr>
          <p:nvPr>
            <p:ph type="sldNum" sz="quarter" idx="10"/>
          </p:nvPr>
        </p:nvSpPr>
        <p:spPr/>
        <p:txBody>
          <a:bodyPr/>
          <a:lstStyle>
            <a:lvl1pPr>
              <a:defRPr/>
            </a:lvl1pPr>
          </a:lstStyle>
          <a:p>
            <a:pPr>
              <a:defRPr/>
            </a:pPr>
            <a:fld id="{AEA7246A-5289-4C74-A2F6-ACA55BF612A2}" type="slidenum">
              <a:rPr lang="en-US"/>
              <a:pPr>
                <a:defRPr/>
              </a:pPr>
              <a:t>‹#›</a:t>
            </a:fld>
            <a:r>
              <a:rPr lang="en-US"/>
              <a:t> of 23</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60B1355-CB94-4795-8586-8C3801366982}" type="slidenum">
              <a:rPr lang="en-US"/>
              <a:pPr>
                <a:defRPr/>
              </a:pPr>
              <a:t>‹#›</a:t>
            </a:fld>
            <a:r>
              <a:rPr lang="en-US"/>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40331A1-6C19-4141-B9AA-2312866B2F16}" type="slidenum">
              <a:rPr lang="en-US"/>
              <a:pPr>
                <a:defRPr/>
              </a:pPr>
              <a:t>‹#›</a:t>
            </a:fld>
            <a:r>
              <a:rPr lang="en-US"/>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E881093-B8A4-4A6D-8D5A-D7E9A6E1D757}" type="slidenum">
              <a:rPr lang="en-US"/>
              <a:pPr>
                <a:defRPr/>
              </a:pPr>
              <a:t>‹#›</a:t>
            </a:fld>
            <a:r>
              <a:rPr lang="en-US"/>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ED0FDCEA-3BD7-4C8B-8552-4B1C10058DD0}" type="slidenum">
              <a:rPr lang="en-US"/>
              <a:pPr>
                <a:defRPr/>
              </a:pPr>
              <a:t>‹#›</a:t>
            </a:fld>
            <a:r>
              <a:rPr lang="en-US"/>
              <a:t> of 21</a:t>
            </a:r>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775876C-E8D0-47AE-9360-1A378349C0C5}" type="datetime1">
              <a:rPr lang="en-US" smtClean="0"/>
              <a:t>2/17/2013</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681F0F8-AD95-4E1B-B95F-AF398ABF16C7}" type="slidenum">
              <a:rPr lang="en-US"/>
              <a:pPr>
                <a:defRPr/>
              </a:pPr>
              <a:t>‹#›</a:t>
            </a:fld>
            <a:r>
              <a:rPr lang="en-US"/>
              <a:t> of 21</a:t>
            </a:r>
          </a:p>
        </p:txBody>
      </p:sp>
      <p:sp>
        <p:nvSpPr>
          <p:cNvPr id="4"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E10D2A0-CE13-4EA3-8BF3-DA512D229ECB}" type="slidenum">
              <a:rPr lang="en-US"/>
              <a:pPr>
                <a:defRPr/>
              </a:pPr>
              <a:t>‹#›</a:t>
            </a:fld>
            <a:r>
              <a:rPr lang="en-US"/>
              <a:t> of 21</a:t>
            </a:r>
          </a:p>
        </p:txBody>
      </p:sp>
      <p:sp>
        <p:nvSpPr>
          <p:cNvPr id="3"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EDDB499-368B-467B-9911-BBDF44D2086F}" type="slidenum">
              <a:rPr lang="en-US"/>
              <a:pPr>
                <a:defRPr/>
              </a:pPr>
              <a:t>‹#›</a:t>
            </a:fld>
            <a:r>
              <a:rPr lang="en-US"/>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2447B1D-56FF-4D95-AAC2-289FBEB749C1}" type="slidenum">
              <a:rPr lang="en-US"/>
              <a:pPr>
                <a:defRPr/>
              </a:pPr>
              <a:t>‹#›</a:t>
            </a:fld>
            <a:r>
              <a:rPr lang="en-US"/>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C88AAFF-B19B-4D91-A0AC-B7190A0CD6C5}" type="slidenum">
              <a:rPr lang="en-US"/>
              <a:pPr>
                <a:defRPr/>
              </a:pPr>
              <a:t>‹#›</a:t>
            </a:fld>
            <a:r>
              <a:rPr lang="en-US"/>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7B8D093-C4D0-4767-9BD1-40626CD7D73A}" type="slidenum">
              <a:rPr lang="en-US"/>
              <a:pPr>
                <a:defRPr/>
              </a:pPr>
              <a:t>‹#›</a:t>
            </a:fld>
            <a:r>
              <a:rPr lang="en-US"/>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27522" name="Rectangle 2" descr="Purple mesh"/>
          <p:cNvSpPr>
            <a:spLocks noGrp="1" noChangeArrowheads="1"/>
          </p:cNvSpPr>
          <p:nvPr>
            <p:ph type="ctrTitle"/>
          </p:nvPr>
        </p:nvSpPr>
        <p:spPr>
          <a:xfrm>
            <a:off x="685800" y="990600"/>
            <a:ext cx="7772400" cy="4267200"/>
          </a:xfrm>
          <a:blipFill dpi="0" rotWithShape="1">
            <a:blip r:embed="rId2" cstate="print">
              <a:alphaModFix amt="32000"/>
            </a:blip>
            <a:srcRect/>
            <a:tile tx="0" ty="0" sx="100000" sy="100000" flip="none" algn="tl"/>
          </a:blipFill>
        </p:spPr>
        <p:txBody>
          <a:bodyPr/>
          <a:lstStyle>
            <a:lvl1pPr>
              <a:defRPr/>
            </a:lvl1pPr>
          </a:lstStyle>
          <a:p>
            <a:r>
              <a:rPr lang="en-US"/>
              <a:t>Click to edit Master title style</a:t>
            </a:r>
          </a:p>
        </p:txBody>
      </p:sp>
      <p:sp>
        <p:nvSpPr>
          <p:cNvPr id="3" name="Rectangle 3"/>
          <p:cNvSpPr>
            <a:spLocks noGrp="1" noChangeArrowheads="1"/>
          </p:cNvSpPr>
          <p:nvPr>
            <p:ph type="sldNum" sz="quarter" idx="10"/>
          </p:nvPr>
        </p:nvSpPr>
        <p:spPr/>
        <p:txBody>
          <a:bodyPr/>
          <a:lstStyle>
            <a:lvl1pPr>
              <a:defRPr/>
            </a:lvl1pPr>
          </a:lstStyle>
          <a:p>
            <a:pPr>
              <a:defRPr/>
            </a:pPr>
            <a:fld id="{CB77644A-D8AC-4557-AFE7-DF8297DE7620}" type="slidenum">
              <a:rPr lang="en-US"/>
              <a:pPr>
                <a:defRPr/>
              </a:pPr>
              <a:t>‹#›</a:t>
            </a:fld>
            <a:r>
              <a:rPr lang="en-US"/>
              <a:t> of 21</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03DF82-4F65-407F-B526-2078FB2523DE}" type="slidenum">
              <a:rPr lang="en-US"/>
              <a:pPr>
                <a:defRPr/>
              </a:pPr>
              <a:t>‹#›</a:t>
            </a:fld>
            <a:r>
              <a:rPr lang="en-US"/>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854FE44-8677-4011-B2E9-9386B7C625FF}" type="slidenum">
              <a:rPr lang="en-US"/>
              <a:pPr>
                <a:defRPr/>
              </a:pPr>
              <a:t>‹#›</a:t>
            </a:fld>
            <a:r>
              <a:rPr lang="en-US"/>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4CBD408-5B35-4EA5-92B7-1F267E67744A}" type="slidenum">
              <a:rPr lang="en-US"/>
              <a:pPr>
                <a:defRPr/>
              </a:pPr>
              <a:t>‹#›</a:t>
            </a:fld>
            <a:r>
              <a:rPr lang="en-US"/>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image" Target="../media/image2.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13.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image" Target="../media/image2.pn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7.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8.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2.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9.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2.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theme" Target="../theme/theme20.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28841-2180-41A8-9D2E-07D7ED084A32}"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149" r:id="rId1"/>
    <p:sldLayoutId id="2147486150" r:id="rId2"/>
    <p:sldLayoutId id="2147486151" r:id="rId3"/>
    <p:sldLayoutId id="2147486152" r:id="rId4"/>
    <p:sldLayoutId id="2147486153" r:id="rId5"/>
    <p:sldLayoutId id="2147486154" r:id="rId6"/>
    <p:sldLayoutId id="2147486155" r:id="rId7"/>
    <p:sldLayoutId id="2147486156" r:id="rId8"/>
    <p:sldLayoutId id="2147486157" r:id="rId9"/>
    <p:sldLayoutId id="214748615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bwMode="auto">
          <a:xfrm>
            <a:off x="685800" y="609600"/>
            <a:ext cx="7772400" cy="990600"/>
          </a:xfrm>
          <a:prstGeom prst="rect">
            <a:avLst/>
          </a:prstGeom>
          <a:solidFill>
            <a:srgbClr val="0000CC">
              <a:alpha val="50000"/>
            </a:srgbClr>
          </a:solidFill>
          <a:ln w="12700">
            <a:solidFill>
              <a:srgbClr val="00FF00"/>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6499" name="Rectangle 3"/>
          <p:cNvSpPr>
            <a:spLocks noGrp="1" noChangeArrowheads="1"/>
          </p:cNvSpPr>
          <p:nvPr>
            <p:ph type="body" idx="1"/>
          </p:nvPr>
        </p:nvSpPr>
        <p:spPr bwMode="auto">
          <a:xfrm>
            <a:off x="685800" y="1754188"/>
            <a:ext cx="7772400" cy="4113212"/>
          </a:xfrm>
          <a:prstGeom prst="rect">
            <a:avLst/>
          </a:prstGeom>
          <a:solidFill>
            <a:srgbClr val="0000FF">
              <a:alpha val="50000"/>
            </a:srgbClr>
          </a:solid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6500"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Times New Roman" pitchFamily="18" charset="0"/>
                <a:cs typeface="+mn-cs"/>
              </a:defRPr>
            </a:lvl1pPr>
          </a:lstStyle>
          <a:p>
            <a:pPr>
              <a:defRPr/>
            </a:pPr>
            <a:fld id="{B4927E1A-FD9E-4B67-9554-F7270F50F7CD}" type="slidenum">
              <a:rPr lang="en-US"/>
              <a:pPr>
                <a:defRPr/>
              </a:pPr>
              <a:t>‹#›</a:t>
            </a:fld>
            <a:r>
              <a:rPr lang="en-US"/>
              <a:t> of 23</a:t>
            </a:r>
          </a:p>
        </p:txBody>
      </p:sp>
      <p:sp>
        <p:nvSpPr>
          <p:cNvPr id="2026501" name="Rectangle 5"/>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Times New Roman" pitchFamily="18" charset="0"/>
                <a:cs typeface="+mn-cs"/>
              </a:defRPr>
            </a:lvl1pPr>
          </a:lstStyle>
          <a:p>
            <a:pPr>
              <a:defRPr/>
            </a:pPr>
            <a:r>
              <a:rPr lang="en-US" smtClean="0"/>
              <a:t>Copyright ©2013 by Elsevier Inc. All rights reserved</a:t>
            </a:r>
            <a:endParaRPr lang="en-US"/>
          </a:p>
        </p:txBody>
      </p:sp>
    </p:spTree>
  </p:cSld>
  <p:clrMap bg1="dk2" tx1="lt1" bg2="dk1" tx2="lt2" accent1="accent1" accent2="accent2" accent3="accent3" accent4="accent4" accent5="accent5" accent6="accent6" hlink="hlink" folHlink="folHlink"/>
  <p:sldLayoutIdLst>
    <p:sldLayoutId id="2147485952" r:id="rId1"/>
    <p:sldLayoutId id="2147485939" r:id="rId2"/>
    <p:sldLayoutId id="2147485940" r:id="rId3"/>
    <p:sldLayoutId id="2147485941" r:id="rId4"/>
    <p:sldLayoutId id="2147485942" r:id="rId5"/>
    <p:sldLayoutId id="2147485943" r:id="rId6"/>
    <p:sldLayoutId id="2147485944" r:id="rId7"/>
    <p:sldLayoutId id="2147485945" r:id="rId8"/>
    <p:sldLayoutId id="2147485946" r:id="rId9"/>
    <p:sldLayoutId id="2147485947" r:id="rId10"/>
    <p:sldLayoutId id="2147485948" r:id="rId11"/>
  </p:sldLayoutIdLst>
  <p:hf sldNum="0" hdr="0" dt="0"/>
  <p:txStyles>
    <p:titleStyle>
      <a:lvl1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593D4-C306-4BE6-B8ED-78F1D82AE9DB}" type="datetime1">
              <a:rPr lang="en-US" smtClean="0"/>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ACC9-4097-4B29-BF95-8EEB25B164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44253-CFB1-4208-9508-5B17BFC62945}" type="datetime1">
              <a:rPr lang="en-US" smtClean="0"/>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0A8D-8A17-4F9E-9C38-899C39CA9F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21D677B-7F86-4E06-BA95-9C3250372738}"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138" r:id="rId1"/>
    <p:sldLayoutId id="2147486139" r:id="rId2"/>
    <p:sldLayoutId id="2147486140" r:id="rId3"/>
    <p:sldLayoutId id="2147486141" r:id="rId4"/>
    <p:sldLayoutId id="2147486142" r:id="rId5"/>
    <p:sldLayoutId id="2147486143" r:id="rId6"/>
    <p:sldLayoutId id="2147486144" r:id="rId7"/>
    <p:sldLayoutId id="2147486145" r:id="rId8"/>
    <p:sldLayoutId id="2147486146" r:id="rId9"/>
    <p:sldLayoutId id="2147486147"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6915-BDE1-48C2-A36B-4F9F22E1A301}" type="datetime1">
              <a:rPr lang="en-US" smtClean="0"/>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71077-6463-4EAA-A209-7767B65EC7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636D7-6741-4DE4-B177-215E1B84BE1C}" type="datetime1">
              <a:rPr lang="en-US" smtClean="0"/>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110F9-C993-49CF-AE0D-0E5925C684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BF627-AB7F-404B-9045-9BCC122BA646}" type="datetime1">
              <a:rPr lang="en-US" smtClean="0"/>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A8E30-F9E4-4399-8FB6-87CC46F896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90" r:id="rId3"/>
    <p:sldLayoutId id="2147485991" r:id="rId4"/>
    <p:sldLayoutId id="2147485992" r:id="rId5"/>
    <p:sldLayoutId id="2147485993" r:id="rId6"/>
    <p:sldLayoutId id="2147485994" r:id="rId7"/>
    <p:sldLayoutId id="2147485995" r:id="rId8"/>
    <p:sldLayoutId id="2147485996" r:id="rId9"/>
    <p:sldLayoutId id="2147485997" r:id="rId10"/>
    <p:sldLayoutId id="214748599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81EC8C-DF98-47A0-BB4D-0E680C6D4125}"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9473B52-83BD-4383-8C49-248F906AAA9F}"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4863CD2-8F11-421C-B1AB-20063C26099B}"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034" r:id="rId1"/>
    <p:sldLayoutId id="2147486035" r:id="rId2"/>
    <p:sldLayoutId id="2147486036" r:id="rId3"/>
    <p:sldLayoutId id="2147486037" r:id="rId4"/>
    <p:sldLayoutId id="2147486038" r:id="rId5"/>
    <p:sldLayoutId id="2147486039" r:id="rId6"/>
    <p:sldLayoutId id="2147486040" r:id="rId7"/>
    <p:sldLayoutId id="2147486041" r:id="rId8"/>
    <p:sldLayoutId id="2147486042" r:id="rId9"/>
    <p:sldLayoutId id="2147486043"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a:pPr>
            <a:r>
              <a:rPr kumimoji="0" lang="en-GB" sz="2800" b="0" i="0" u="none" strike="noStrike" kern="0" cap="none" spc="0" normalizeH="0" baseline="0" noProof="0" dirty="0" smtClean="0">
                <a:ln>
                  <a:noFill/>
                </a:ln>
                <a:solidFill>
                  <a:srgbClr val="000000"/>
                </a:solidFill>
                <a:effectLst/>
                <a:uLnTx/>
                <a:uFillTx/>
                <a:latin typeface="ArialMT"/>
                <a:ea typeface="ＭＳ Ｐゴシック"/>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a:pPr>
            <a:r>
              <a:rPr kumimoji="0" lang="en-GB" sz="2400" b="0" i="0" u="none" strike="noStrike" kern="0" cap="none" spc="0" normalizeH="0" baseline="0" noProof="0" dirty="0" smtClean="0">
                <a:ln>
                  <a:noFill/>
                </a:ln>
                <a:solidFill>
                  <a:srgbClr val="000000"/>
                </a:solidFill>
                <a:effectLst/>
                <a:uLnTx/>
                <a:uFillTx/>
                <a:latin typeface="ArialMT"/>
                <a:ea typeface="ＭＳ Ｐゴシック"/>
              </a:rPr>
              <a:t>Second level</a:t>
            </a:r>
          </a:p>
          <a:p>
            <a:pPr marL="1143000" marR="0" lvl="2" indent="-228600" algn="l" defTabSz="914400" rtl="0" eaLnBrk="0" fontAlgn="base" latinLnBrk="0" hangingPunct="0">
              <a:lnSpc>
                <a:spcPct val="100000"/>
              </a:lnSpc>
              <a:spcBef>
                <a:spcPct val="20000"/>
              </a:spcBef>
              <a:spcAft>
                <a:spcPct val="0"/>
              </a:spcAft>
              <a:buClr>
                <a:srgbClr val="0066FF"/>
              </a:buClr>
              <a:buSzPct val="70000"/>
              <a:buFontTx/>
              <a:buChar char="•"/>
              <a:tabLst/>
              <a:defRPr/>
            </a:pPr>
            <a:r>
              <a:rPr kumimoji="0" lang="en-GB" sz="2000" b="0" i="0" u="none" strike="noStrike" kern="0" cap="none" spc="0" normalizeH="0" baseline="0" noProof="0" dirty="0" smtClean="0">
                <a:ln>
                  <a:noFill/>
                </a:ln>
                <a:solidFill>
                  <a:srgbClr val="000000"/>
                </a:solidFill>
                <a:effectLst/>
                <a:uLnTx/>
                <a:uFillTx/>
                <a:latin typeface="ArialMT"/>
                <a:ea typeface="ＭＳ Ｐゴシック"/>
              </a:rPr>
              <a:t>Third level</a:t>
            </a:r>
          </a:p>
          <a:p>
            <a:pPr marL="1600200" marR="0" lvl="3"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a:pPr>
            <a:r>
              <a:rPr kumimoji="0" lang="en-GB" sz="1800" b="0" i="0" u="none" strike="noStrike" kern="0" cap="none" spc="0" normalizeH="0" baseline="0" noProof="0" dirty="0" smtClean="0">
                <a:ln>
                  <a:noFill/>
                </a:ln>
                <a:solidFill>
                  <a:srgbClr val="000000"/>
                </a:solidFill>
                <a:effectLst/>
                <a:uLnTx/>
                <a:uFillTx/>
                <a:latin typeface="ArialMT"/>
                <a:ea typeface="ＭＳ Ｐゴシック"/>
              </a:rPr>
              <a:t>Fourth level</a:t>
            </a:r>
          </a:p>
          <a:p>
            <a:pPr marL="2057400" marR="0" lvl="4"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a:pPr>
            <a:r>
              <a:rPr kumimoji="0" lang="en-GB" sz="1600" b="0" i="0" u="none" strike="noStrike" kern="0" cap="none" spc="0" normalizeH="0" baseline="0" noProof="0" dirty="0" smtClean="0">
                <a:ln>
                  <a:noFill/>
                </a:ln>
                <a:solidFill>
                  <a:srgbClr val="000000"/>
                </a:solidFill>
                <a:effectLst/>
                <a:uLnTx/>
                <a:uFillTx/>
                <a:latin typeface="ArialMT"/>
                <a:ea typeface="ＭＳ Ｐゴシック"/>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B4B03-9AAD-41B9-930F-5E75326C730B}" type="datetime1">
              <a:rPr lang="en-US" smtClean="0"/>
              <a:t>2/17/2013</a:t>
            </a:fld>
            <a:endParaRPr lang="en-US"/>
          </a:p>
        </p:txBody>
      </p:sp>
      <p:sp>
        <p:nvSpPr>
          <p:cNvPr id="5" name="Footer Placeholder 4"/>
          <p:cNvSpPr>
            <a:spLocks noGrp="1"/>
          </p:cNvSpPr>
          <p:nvPr>
            <p:ph type="ftr" sz="quarter" idx="3"/>
          </p:nvPr>
        </p:nvSpPr>
        <p:spPr>
          <a:xfrm>
            <a:off x="2209800" y="6356350"/>
            <a:ext cx="472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EA6C6-AB75-430D-BF0D-55DD73A559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sz="3200" kern="12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sz="28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66FF"/>
        </a:buClr>
        <a:buSzPct val="70000"/>
        <a:buFontTx/>
        <a:buChar char="•"/>
        <a:tabLst/>
        <a:defRPr sz="24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sz="20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99E2FCF-5BBB-4735-911A-F5F335F4728C}"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0F3D6E8-9E24-4F71-8633-AD63AD4CB348}"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298B667-A86A-4487-B935-E3B1F5FA9095}"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9962D-36AA-4194-A4A6-C0292D461633}" type="datetime1">
              <a:rPr lang="en-US" smtClean="0"/>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BC0D-989A-484B-A0D2-905CCD2F84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D055179-9192-4F11-B00F-AD4C7C302689}"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5984" r:id="rId8"/>
    <p:sldLayoutId id="2147485985" r:id="rId9"/>
    <p:sldLayoutId id="2147485986"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18307" name="Rectangle 3"/>
          <p:cNvSpPr>
            <a:spLocks noGrp="1" noChangeArrowheads="1"/>
          </p:cNvSpPr>
          <p:nvPr>
            <p:ph type="body" idx="1"/>
          </p:nvPr>
        </p:nvSpPr>
        <p:spPr bwMode="auto">
          <a:xfrm>
            <a:off x="685800" y="1465263"/>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18308"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Times New Roman" pitchFamily="18" charset="0"/>
                <a:cs typeface="+mn-cs"/>
              </a:defRPr>
            </a:lvl1pPr>
          </a:lstStyle>
          <a:p>
            <a:pPr>
              <a:defRPr/>
            </a:pPr>
            <a:r>
              <a:rPr lang="en-US" smtClean="0"/>
              <a:t>Copyright ©2013 by Elsevier Inc. All rights reserved</a:t>
            </a:r>
            <a:endParaRPr lang="en-US"/>
          </a:p>
        </p:txBody>
      </p:sp>
    </p:spTree>
  </p:cSld>
  <p:clrMap bg1="dk2" tx1="lt1" bg2="dk1" tx2="lt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hf sldNum="0" hd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bwMode="auto">
          <a:xfrm>
            <a:off x="685800" y="609600"/>
            <a:ext cx="7772400" cy="990600"/>
          </a:xfrm>
          <a:prstGeom prst="rect">
            <a:avLst/>
          </a:prstGeom>
          <a:noFill/>
          <a:ln w="12700">
            <a:solidFill>
              <a:schemeClr val="accent2"/>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2403" name="Rectangle 3"/>
          <p:cNvSpPr>
            <a:spLocks noGrp="1" noChangeArrowheads="1"/>
          </p:cNvSpPr>
          <p:nvPr>
            <p:ph type="body" idx="1"/>
          </p:nvPr>
        </p:nvSpPr>
        <p:spPr bwMode="auto">
          <a:xfrm>
            <a:off x="685800" y="1754188"/>
            <a:ext cx="7772400" cy="411321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2404"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AA5541B9-FC4B-44C6-94D0-89B5A17FDD2B}" type="slidenum">
              <a:rPr lang="en-US"/>
              <a:pPr>
                <a:defRPr/>
              </a:pPr>
              <a:t>‹#›</a:t>
            </a:fld>
            <a:r>
              <a:rPr lang="en-US"/>
              <a:t> of 23</a:t>
            </a:r>
          </a:p>
        </p:txBody>
      </p:sp>
      <p:sp>
        <p:nvSpPr>
          <p:cNvPr id="2022405" name="Rectangle 5"/>
          <p:cNvSpPr>
            <a:spLocks noChangeArrowheads="1"/>
          </p:cNvSpPr>
          <p:nvPr/>
        </p:nvSpPr>
        <p:spPr bwMode="auto">
          <a:xfrm>
            <a:off x="2057400" y="6477000"/>
            <a:ext cx="5410200" cy="277813"/>
          </a:xfrm>
          <a:prstGeom prst="rect">
            <a:avLst/>
          </a:prstGeom>
          <a:noFill/>
          <a:ln w="9525">
            <a:noFill/>
            <a:miter lim="800000"/>
            <a:headEnd/>
            <a:tailEnd/>
          </a:ln>
          <a:effectLst/>
        </p:spPr>
        <p:txBody>
          <a:bodyPr anchor="b"/>
          <a:lstStyle/>
          <a:p>
            <a:pPr algn="r" eaLnBrk="0" hangingPunct="0">
              <a:defRPr/>
            </a:pPr>
            <a:r>
              <a:rPr lang="en-US" sz="1000">
                <a:latin typeface="Times New Roman" pitchFamily="18" charset="0"/>
                <a:cs typeface="+mn-cs"/>
              </a:rPr>
              <a:t>Mosby items and derived items © 2007, 2004 by Mosby, Inc., an affiliate of Elsevier Inc. </a:t>
            </a:r>
          </a:p>
        </p:txBody>
      </p:sp>
    </p:spTree>
  </p:cSld>
  <p:clrMap bg1="dk2" tx1="lt1" bg2="dk1" tx2="lt2" accent1="accent1" accent2="accent2" accent3="accent3" accent4="accent4" accent5="accent5" accent6="accent6" hlink="hlink" folHlink="folHlink"/>
  <p:sldLayoutIdLst>
    <p:sldLayoutId id="2147485950"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hf sldNum="0" hdr="0" dt="0"/>
  <p:txStyles>
    <p:titleStyle>
      <a:lvl1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262063" indent="-347663"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597025" indent="-220663"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4450" name="Rectangle 2"/>
          <p:cNvSpPr>
            <a:spLocks noChangeArrowheads="1"/>
          </p:cNvSpPr>
          <p:nvPr/>
        </p:nvSpPr>
        <p:spPr bwMode="auto">
          <a:xfrm>
            <a:off x="533400" y="709613"/>
            <a:ext cx="8229600" cy="5538787"/>
          </a:xfrm>
          <a:prstGeom prst="rect">
            <a:avLst/>
          </a:prstGeom>
          <a:solidFill>
            <a:schemeClr val="folHlink"/>
          </a:solidFill>
          <a:ln w="12700" cap="sq">
            <a:solidFill>
              <a:schemeClr val="accent2"/>
            </a:solidFill>
            <a:miter lim="800000"/>
            <a:headEnd type="none" w="sm" len="sm"/>
            <a:tailEnd type="none" w="sm" len="sm"/>
          </a:ln>
          <a:effectLst>
            <a:outerShdw dist="161645" dir="18900000" algn="ctr" rotWithShape="0">
              <a:srgbClr val="680068"/>
            </a:outerShdw>
          </a:effectLst>
        </p:spPr>
        <p:txBody>
          <a:bodyPr wrap="none" anchor="ctr"/>
          <a:lstStyle/>
          <a:p>
            <a:pPr>
              <a:defRPr/>
            </a:pPr>
            <a:endParaRPr lang="en-US">
              <a:cs typeface="+mn-cs"/>
            </a:endParaRPr>
          </a:p>
        </p:txBody>
      </p:sp>
      <p:sp>
        <p:nvSpPr>
          <p:cNvPr id="2024451" name="Rectangle 3"/>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9247E1DC-9E4F-4CE6-B6A9-8CA5E85FFE44}" type="slidenum">
              <a:rPr lang="en-US"/>
              <a:pPr>
                <a:defRPr/>
              </a:pPr>
              <a:t>‹#›</a:t>
            </a:fld>
            <a:r>
              <a:rPr lang="en-US"/>
              <a:t> of 21</a:t>
            </a:r>
          </a:p>
        </p:txBody>
      </p:sp>
      <p:sp>
        <p:nvSpPr>
          <p:cNvPr id="2024452"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a:p>
        </p:txBody>
      </p:sp>
    </p:spTree>
  </p:cSld>
  <p:clrMap bg1="dk2" tx1="lt1" bg2="dk1" tx2="lt2" accent1="accent1" accent2="accent2" accent3="accent3" accent4="accent4" accent5="accent5" accent6="accent6" hlink="hlink" folHlink="folHlink"/>
  <p:sldLayoutIdLst>
    <p:sldLayoutId id="2147485951"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p:hf sldNum="0" hdr="0" dt="0"/>
  <p:txStyles>
    <p:titleStyle>
      <a:lvl1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FF00"/>
        </a:buClr>
        <a:buSzPct val="60000"/>
        <a:buFont typeface="Wingdings 2" pitchFamily="18" charset="2"/>
        <a:buChar char="•"/>
        <a:defRPr sz="2800">
          <a:solidFill>
            <a:srgbClr val="00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00FF00"/>
        </a:buClr>
        <a:buSzPct val="75000"/>
        <a:buFont typeface="Arial" charset="0"/>
        <a:buChar char="●"/>
        <a:defRPr sz="2400">
          <a:solidFill>
            <a:srgbClr val="00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Surgical Technology</a:t>
            </a:r>
            <a:endParaRPr lang="en-US" sz="3600" dirty="0"/>
          </a:p>
        </p:txBody>
      </p:sp>
      <p:sp>
        <p:nvSpPr>
          <p:cNvPr id="5" name="TextBox 4"/>
          <p:cNvSpPr txBox="1"/>
          <p:nvPr/>
        </p:nvSpPr>
        <p:spPr>
          <a:xfrm>
            <a:off x="3657600" y="1371600"/>
            <a:ext cx="1521570" cy="461665"/>
          </a:xfrm>
          <a:prstGeom prst="rect">
            <a:avLst/>
          </a:prstGeom>
          <a:noFill/>
        </p:spPr>
        <p:txBody>
          <a:bodyPr wrap="none" rtlCol="0">
            <a:spAutoFit/>
          </a:bodyPr>
          <a:lstStyle/>
          <a:p>
            <a:r>
              <a:rPr lang="en-US" sz="2400" dirty="0" smtClean="0"/>
              <a:t>6</a:t>
            </a:r>
            <a:r>
              <a:rPr lang="en-US" sz="2400" baseline="30000" dirty="0" smtClean="0"/>
              <a:t>th</a:t>
            </a:r>
            <a:r>
              <a:rPr lang="en-US" sz="2400" dirty="0" smtClean="0"/>
              <a:t> edition</a:t>
            </a:r>
            <a:endParaRPr lang="en-US" sz="2400" dirty="0"/>
          </a:p>
        </p:txBody>
      </p:sp>
      <p:sp>
        <p:nvSpPr>
          <p:cNvPr id="6" name="TextBox 5"/>
          <p:cNvSpPr txBox="1"/>
          <p:nvPr/>
        </p:nvSpPr>
        <p:spPr>
          <a:xfrm>
            <a:off x="3295650" y="2609850"/>
            <a:ext cx="2084225" cy="461665"/>
          </a:xfrm>
          <a:prstGeom prst="rect">
            <a:avLst/>
          </a:prstGeom>
          <a:noFill/>
        </p:spPr>
        <p:txBody>
          <a:bodyPr wrap="none" rtlCol="0">
            <a:spAutoFit/>
          </a:bodyPr>
          <a:lstStyle/>
          <a:p>
            <a:r>
              <a:rPr lang="en-US" sz="2400" dirty="0" smtClean="0"/>
              <a:t>CHAPTER 34</a:t>
            </a:r>
            <a:endParaRPr lang="en-US" sz="2400" dirty="0"/>
          </a:p>
        </p:txBody>
      </p:sp>
      <p:sp>
        <p:nvSpPr>
          <p:cNvPr id="7" name="TextBox 6"/>
          <p:cNvSpPr txBox="1"/>
          <p:nvPr/>
        </p:nvSpPr>
        <p:spPr>
          <a:xfrm>
            <a:off x="3111373" y="3886200"/>
            <a:ext cx="2784738" cy="523220"/>
          </a:xfrm>
          <a:prstGeom prst="rect">
            <a:avLst/>
          </a:prstGeom>
          <a:noFill/>
        </p:spPr>
        <p:txBody>
          <a:bodyPr wrap="none" rtlCol="0">
            <a:spAutoFit/>
          </a:bodyPr>
          <a:lstStyle/>
          <a:p>
            <a:pPr algn="ctr"/>
            <a:r>
              <a:rPr lang="en-US" sz="2800" dirty="0" smtClean="0"/>
              <a:t>Cardiac Surgery</a:t>
            </a:r>
            <a:endParaRPr lang="en-US" sz="2800"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Catheterization </a:t>
            </a:r>
            <a:endParaRPr lang="en-US" dirty="0"/>
          </a:p>
        </p:txBody>
      </p:sp>
      <p:sp>
        <p:nvSpPr>
          <p:cNvPr id="3" name="Content Placeholder 2"/>
          <p:cNvSpPr>
            <a:spLocks noGrp="1"/>
          </p:cNvSpPr>
          <p:nvPr>
            <p:ph idx="1"/>
          </p:nvPr>
        </p:nvSpPr>
        <p:spPr/>
        <p:txBody>
          <a:bodyPr/>
          <a:lstStyle/>
          <a:p>
            <a:r>
              <a:rPr lang="en-US" dirty="0" smtClean="0"/>
              <a:t>Interventional radiology procedure</a:t>
            </a:r>
          </a:p>
          <a:p>
            <a:pPr lvl="1"/>
            <a:r>
              <a:rPr lang="en-US" dirty="0" smtClean="0"/>
              <a:t>Left heart catheterization</a:t>
            </a:r>
          </a:p>
          <a:p>
            <a:r>
              <a:rPr lang="en-US" dirty="0" smtClean="0"/>
              <a:t>Assessment of the coronary arteries</a:t>
            </a:r>
          </a:p>
          <a:p>
            <a:pPr lvl="1"/>
            <a:r>
              <a:rPr lang="en-US" dirty="0" smtClean="0"/>
              <a:t>Right heart catheterization </a:t>
            </a:r>
          </a:p>
          <a:p>
            <a:r>
              <a:rPr lang="en-US" dirty="0" smtClean="0"/>
              <a:t>Assessment of the right atrium and ventricle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Augmented Set Instruments </a:t>
            </a:r>
            <a:endParaRPr lang="en-US" dirty="0"/>
          </a:p>
        </p:txBody>
      </p:sp>
      <p:sp>
        <p:nvSpPr>
          <p:cNvPr id="3" name="Content Placeholder 2"/>
          <p:cNvSpPr>
            <a:spLocks noGrp="1"/>
          </p:cNvSpPr>
          <p:nvPr>
            <p:ph idx="1"/>
          </p:nvPr>
        </p:nvSpPr>
        <p:spPr/>
        <p:txBody>
          <a:bodyPr/>
          <a:lstStyle/>
          <a:p>
            <a:r>
              <a:rPr lang="en-US" dirty="0" smtClean="0"/>
              <a:t>Cardiac instruments</a:t>
            </a:r>
          </a:p>
          <a:p>
            <a:r>
              <a:rPr lang="en-US" dirty="0" smtClean="0"/>
              <a:t>Thoracic instruments</a:t>
            </a:r>
          </a:p>
          <a:p>
            <a:r>
              <a:rPr lang="en-US" dirty="0" smtClean="0"/>
              <a:t>Stapling devices</a:t>
            </a:r>
          </a:p>
          <a:p>
            <a:r>
              <a:rPr lang="en-US" dirty="0" smtClean="0"/>
              <a:t>Lung instruments</a:t>
            </a:r>
          </a:p>
          <a:p>
            <a:r>
              <a:rPr lang="en-US" dirty="0" smtClean="0"/>
              <a:t>Coronary artery instruments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Instruments </a:t>
            </a:r>
            <a:endParaRPr lang="en-US" dirty="0"/>
          </a:p>
        </p:txBody>
      </p:sp>
      <p:sp>
        <p:nvSpPr>
          <p:cNvPr id="3" name="Content Placeholder 2"/>
          <p:cNvSpPr>
            <a:spLocks noGrp="1"/>
          </p:cNvSpPr>
          <p:nvPr>
            <p:ph idx="1"/>
          </p:nvPr>
        </p:nvSpPr>
        <p:spPr/>
        <p:txBody>
          <a:bodyPr/>
          <a:lstStyle/>
          <a:p>
            <a:r>
              <a:rPr lang="en-US" dirty="0" err="1" smtClean="0"/>
              <a:t>Rumel</a:t>
            </a:r>
            <a:r>
              <a:rPr lang="en-US" dirty="0" smtClean="0"/>
              <a:t> tourniquet</a:t>
            </a:r>
          </a:p>
          <a:p>
            <a:r>
              <a:rPr lang="en-US" dirty="0" smtClean="0"/>
              <a:t>Coronary artery instruments</a:t>
            </a:r>
          </a:p>
          <a:p>
            <a:r>
              <a:rPr lang="en-US" dirty="0" smtClean="0"/>
              <a:t>Valve instruments</a:t>
            </a:r>
          </a:p>
          <a:p>
            <a:r>
              <a:rPr lang="en-US" dirty="0" smtClean="0"/>
              <a:t>Aneurysm instruments</a:t>
            </a:r>
          </a:p>
          <a:p>
            <a:r>
              <a:rPr lang="en-US" dirty="0" smtClean="0"/>
              <a:t>Endoscopic instruments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Instruments (Cont.)</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434" y="1271075"/>
            <a:ext cx="4997132" cy="4918663"/>
          </a:xfrm>
          <a:prstGeom prst="rect">
            <a:avLst/>
          </a:prstGeom>
        </p:spPr>
      </p:pic>
      <p:sp>
        <p:nvSpPr>
          <p:cNvPr id="3" name="Rectangle 2"/>
          <p:cNvSpPr/>
          <p:nvPr/>
        </p:nvSpPr>
        <p:spPr>
          <a:xfrm>
            <a:off x="2286000" y="6189738"/>
            <a:ext cx="4572000" cy="215444"/>
          </a:xfrm>
          <a:prstGeom prst="rect">
            <a:avLst/>
          </a:prstGeom>
        </p:spPr>
        <p:txBody>
          <a:bodyPr>
            <a:spAutoFit/>
          </a:bodyPr>
          <a:lstStyle/>
          <a:p>
            <a:pPr algn="ctr"/>
            <a:r>
              <a:rPr lang="en-US" sz="800" dirty="0"/>
              <a:t>From </a:t>
            </a:r>
            <a:r>
              <a:rPr lang="en-US" sz="800" dirty="0" err="1"/>
              <a:t>Tighe</a:t>
            </a:r>
            <a:r>
              <a:rPr lang="en-US" sz="800" dirty="0"/>
              <a:t> SM: </a:t>
            </a:r>
            <a:r>
              <a:rPr lang="en-US" sz="800" i="1" dirty="0"/>
              <a:t>Instrumentation for the operating room</a:t>
            </a:r>
            <a:r>
              <a:rPr lang="en-US" sz="800" dirty="0"/>
              <a:t>, </a:t>
            </a:r>
            <a:r>
              <a:rPr lang="en-US" sz="800" dirty="0" err="1"/>
              <a:t>ed</a:t>
            </a:r>
            <a:r>
              <a:rPr lang="en-US" sz="800" dirty="0"/>
              <a:t> 6, St Louis, 2003, Mosby.</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 and Vessel Grafts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243" y="1270150"/>
            <a:ext cx="6133514" cy="4614013"/>
          </a:xfrm>
          <a:prstGeom prst="rect">
            <a:avLst/>
          </a:prstGeom>
        </p:spPr>
      </p:pic>
      <p:sp>
        <p:nvSpPr>
          <p:cNvPr id="3" name="Rectangle 2"/>
          <p:cNvSpPr/>
          <p:nvPr/>
        </p:nvSpPr>
        <p:spPr>
          <a:xfrm>
            <a:off x="2286000" y="5884163"/>
            <a:ext cx="4572000" cy="215444"/>
          </a:xfrm>
          <a:prstGeom prst="rect">
            <a:avLst/>
          </a:prstGeom>
        </p:spPr>
        <p:txBody>
          <a:bodyPr>
            <a:spAutoFit/>
          </a:bodyPr>
          <a:lstStyle/>
          <a:p>
            <a:pPr algn="ctr"/>
            <a:r>
              <a:rPr lang="en-US" sz="800" dirty="0"/>
              <a:t>From </a:t>
            </a:r>
            <a:r>
              <a:rPr lang="en-US" sz="800" dirty="0" err="1"/>
              <a:t>Rothrock</a:t>
            </a:r>
            <a:r>
              <a:rPr lang="en-US" sz="800" dirty="0"/>
              <a:t> JC: </a:t>
            </a:r>
            <a:r>
              <a:rPr lang="en-US" sz="800" i="1" dirty="0"/>
              <a:t>Alexander’s care of the patient in surgery</a:t>
            </a:r>
            <a:r>
              <a:rPr lang="en-US" sz="800" dirty="0"/>
              <a:t>, </a:t>
            </a:r>
            <a:r>
              <a:rPr lang="en-US" sz="800" dirty="0" err="1"/>
              <a:t>ed</a:t>
            </a:r>
            <a:r>
              <a:rPr lang="en-US" sz="800" dirty="0"/>
              <a:t> 12, St Louis, 2003, Mosby.</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Preclotting</a:t>
            </a:r>
            <a:r>
              <a:rPr lang="en-US" dirty="0" smtClean="0"/>
              <a:t> </a:t>
            </a:r>
            <a:endParaRPr lang="en-US" dirty="0"/>
          </a:p>
        </p:txBody>
      </p:sp>
      <p:sp>
        <p:nvSpPr>
          <p:cNvPr id="3" name="Content Placeholder 2"/>
          <p:cNvSpPr>
            <a:spLocks noGrp="1"/>
          </p:cNvSpPr>
          <p:nvPr>
            <p:ph idx="1"/>
          </p:nvPr>
        </p:nvSpPr>
        <p:spPr/>
        <p:txBody>
          <a:bodyPr/>
          <a:lstStyle/>
          <a:p>
            <a:r>
              <a:rPr lang="en-US" dirty="0" smtClean="0"/>
              <a:t>A method of preparing a graft to prevent it from leaking </a:t>
            </a:r>
          </a:p>
          <a:p>
            <a:r>
              <a:rPr lang="en-US" dirty="0" smtClean="0"/>
              <a:t>Flush the graft with blood obtained from the patient</a:t>
            </a:r>
          </a:p>
          <a:p>
            <a:r>
              <a:rPr lang="en-US" dirty="0" smtClean="0"/>
              <a:t>Place in a small basin until needed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Prosthetic Valves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391" y="1321464"/>
            <a:ext cx="4825218" cy="4778143"/>
          </a:xfrm>
          <a:prstGeom prst="rect">
            <a:avLst/>
          </a:prstGeom>
        </p:spPr>
      </p:pic>
      <p:sp>
        <p:nvSpPr>
          <p:cNvPr id="5" name="Rectangle 4"/>
          <p:cNvSpPr/>
          <p:nvPr/>
        </p:nvSpPr>
        <p:spPr>
          <a:xfrm>
            <a:off x="2286000" y="6099607"/>
            <a:ext cx="4572000" cy="215444"/>
          </a:xfrm>
          <a:prstGeom prst="rect">
            <a:avLst/>
          </a:prstGeom>
        </p:spPr>
        <p:txBody>
          <a:bodyPr>
            <a:spAutoFit/>
          </a:bodyPr>
          <a:lstStyle/>
          <a:p>
            <a:pPr algn="ctr"/>
            <a:r>
              <a:rPr lang="en-US" sz="800" dirty="0"/>
              <a:t>From </a:t>
            </a:r>
            <a:r>
              <a:rPr lang="en-US" sz="800" dirty="0" err="1"/>
              <a:t>Rothrock</a:t>
            </a:r>
            <a:r>
              <a:rPr lang="en-US" sz="800" dirty="0"/>
              <a:t> JC: </a:t>
            </a:r>
            <a:r>
              <a:rPr lang="en-US" sz="800" i="1" dirty="0"/>
              <a:t>Alexander’s care of the patient in surgery</a:t>
            </a:r>
            <a:r>
              <a:rPr lang="en-US" sz="800" dirty="0"/>
              <a:t>, </a:t>
            </a:r>
            <a:r>
              <a:rPr lang="en-US" sz="800" dirty="0" err="1"/>
              <a:t>ed</a:t>
            </a:r>
            <a:r>
              <a:rPr lang="en-US" sz="800" dirty="0"/>
              <a:t> 12, St Louis, 2003, Mosby.</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Pacemakers </a:t>
            </a:r>
            <a:endParaRPr lang="en-US" dirty="0"/>
          </a:p>
        </p:txBody>
      </p:sp>
      <p:sp>
        <p:nvSpPr>
          <p:cNvPr id="3" name="Content Placeholder 2"/>
          <p:cNvSpPr>
            <a:spLocks noGrp="1"/>
          </p:cNvSpPr>
          <p:nvPr>
            <p:ph idx="1"/>
          </p:nvPr>
        </p:nvSpPr>
        <p:spPr/>
        <p:txBody>
          <a:bodyPr/>
          <a:lstStyle/>
          <a:p>
            <a:r>
              <a:rPr lang="en-US" dirty="0" smtClean="0"/>
              <a:t>External device used to ensure that heart muscle remains stimulated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Defibrillators </a:t>
            </a:r>
            <a:endParaRPr lang="en-US" dirty="0"/>
          </a:p>
        </p:txBody>
      </p:sp>
      <p:sp>
        <p:nvSpPr>
          <p:cNvPr id="3" name="Content Placeholder 2"/>
          <p:cNvSpPr>
            <a:spLocks noGrp="1"/>
          </p:cNvSpPr>
          <p:nvPr>
            <p:ph idx="1"/>
          </p:nvPr>
        </p:nvSpPr>
        <p:spPr/>
        <p:txBody>
          <a:bodyPr/>
          <a:lstStyle/>
          <a:p>
            <a:r>
              <a:rPr lang="en-US" dirty="0" smtClean="0"/>
              <a:t>Application of electricity to shock the cells of the heart muscle, through the use of external or internal paddles, in an effort to convert the heart back to a normal rhythm</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Fibrillators</a:t>
            </a:r>
            <a:r>
              <a:rPr lang="en-US" dirty="0" smtClean="0"/>
              <a:t> </a:t>
            </a:r>
            <a:endParaRPr lang="en-US" dirty="0"/>
          </a:p>
        </p:txBody>
      </p:sp>
      <p:sp>
        <p:nvSpPr>
          <p:cNvPr id="3" name="Content Placeholder 2"/>
          <p:cNvSpPr>
            <a:spLocks noGrp="1"/>
          </p:cNvSpPr>
          <p:nvPr>
            <p:ph idx="1"/>
          </p:nvPr>
        </p:nvSpPr>
        <p:spPr/>
        <p:txBody>
          <a:bodyPr/>
          <a:lstStyle/>
          <a:p>
            <a:r>
              <a:rPr lang="en-US" dirty="0" smtClean="0"/>
              <a:t>Used for temporary pacing, or in combination with a defibrillator to create fine fibrillation of </a:t>
            </a:r>
            <a:br>
              <a:rPr lang="en-US" dirty="0" smtClean="0"/>
            </a:br>
            <a:r>
              <a:rPr lang="en-US" dirty="0" smtClean="0"/>
              <a:t>the heart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Anatomy and Case Planning</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a:pPr>
            <a:r>
              <a:rPr lang="en-US" sz="2800" dirty="0" smtClean="0"/>
              <a:t>Identify key anatomical features of the heart and great vessels.</a:t>
            </a:r>
          </a:p>
          <a:p>
            <a:pPr marL="514350" indent="-514350">
              <a:buFont typeface="+mj-lt"/>
              <a:buAutoNum type="arabicPeriod"/>
            </a:pPr>
            <a:r>
              <a:rPr lang="en-US" sz="2800" dirty="0" smtClean="0"/>
              <a:t>Describe diagnostic procedures commonly used in cardiac medicine.</a:t>
            </a:r>
          </a:p>
          <a:p>
            <a:pPr marL="514350" indent="-514350">
              <a:buFont typeface="+mj-lt"/>
              <a:buAutoNum type="arabicPeriod"/>
            </a:pPr>
            <a:r>
              <a:rPr lang="en-US" sz="2800" dirty="0" smtClean="0"/>
              <a:t>Describe specific elements of case planning for cardiac surgery.</a:t>
            </a:r>
          </a:p>
          <a:p>
            <a:pPr marL="514350" indent="-514350">
              <a:buFont typeface="+mj-lt"/>
              <a:buAutoNum type="arabicPeriod"/>
            </a:pPr>
            <a:r>
              <a:rPr lang="en-US" sz="2800" dirty="0" smtClean="0"/>
              <a:t>Discuss cardiac pathology.</a:t>
            </a:r>
          </a:p>
          <a:p>
            <a:pPr marL="514350" indent="-514350">
              <a:buFont typeface="+mj-lt"/>
              <a:buAutoNum type="arabicPeriod"/>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34.1</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Used in Cardiac Surgery </a:t>
            </a:r>
            <a:endParaRPr lang="en-US" dirty="0"/>
          </a:p>
        </p:txBody>
      </p:sp>
      <p:sp>
        <p:nvSpPr>
          <p:cNvPr id="3" name="Content Placeholder 2"/>
          <p:cNvSpPr>
            <a:spLocks noGrp="1"/>
          </p:cNvSpPr>
          <p:nvPr>
            <p:ph idx="1"/>
          </p:nvPr>
        </p:nvSpPr>
        <p:spPr/>
        <p:txBody>
          <a:bodyPr/>
          <a:lstStyle/>
          <a:p>
            <a:r>
              <a:rPr lang="en-US" dirty="0" smtClean="0"/>
              <a:t>Heparin sodium</a:t>
            </a:r>
          </a:p>
          <a:p>
            <a:r>
              <a:rPr lang="en-US" dirty="0" err="1" smtClean="0"/>
              <a:t>Protamine</a:t>
            </a:r>
            <a:r>
              <a:rPr lang="en-US" dirty="0" smtClean="0"/>
              <a:t> sulfate</a:t>
            </a:r>
          </a:p>
          <a:p>
            <a:r>
              <a:rPr lang="en-US" dirty="0" err="1" smtClean="0"/>
              <a:t>Lidocaine</a:t>
            </a:r>
            <a:endParaRPr lang="en-US" dirty="0" smtClean="0"/>
          </a:p>
          <a:p>
            <a:r>
              <a:rPr lang="en-US" dirty="0" smtClean="0"/>
              <a:t>Epinephrine</a:t>
            </a:r>
          </a:p>
          <a:p>
            <a:r>
              <a:rPr lang="en-US" dirty="0" err="1" smtClean="0"/>
              <a:t>Cardioplegia</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Surgical Procedures</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startAt="5"/>
            </a:pPr>
            <a:r>
              <a:rPr lang="en-US" sz="2800" dirty="0" smtClean="0"/>
              <a:t>List and describe common cardiac procedures.</a:t>
            </a:r>
          </a:p>
          <a:p>
            <a:pPr marL="514350" indent="-514350">
              <a:buFont typeface="+mj-lt"/>
              <a:buAutoNum type="arabicPeriod" startAt="4"/>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34.2</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t>
            </a:r>
            <a:r>
              <a:rPr lang="en-US" dirty="0" err="1" smtClean="0"/>
              <a:t>Sternotomy</a:t>
            </a:r>
            <a:r>
              <a:rPr lang="en-US" dirty="0" smtClean="0"/>
              <a:t> </a:t>
            </a:r>
            <a:endParaRPr lang="en-US" dirty="0"/>
          </a:p>
        </p:txBody>
      </p:sp>
      <p:sp>
        <p:nvSpPr>
          <p:cNvPr id="3" name="Content Placeholder 2"/>
          <p:cNvSpPr>
            <a:spLocks noGrp="1"/>
          </p:cNvSpPr>
          <p:nvPr>
            <p:ph idx="1"/>
          </p:nvPr>
        </p:nvSpPr>
        <p:spPr/>
        <p:txBody>
          <a:bodyPr/>
          <a:lstStyle/>
          <a:p>
            <a:r>
              <a:rPr lang="en-US" dirty="0" smtClean="0"/>
              <a:t>Midline incision used for surgical procedures of the heart and great vessels</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Heart-Lung Machine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292" y="1288132"/>
            <a:ext cx="5299417" cy="4802869"/>
          </a:xfrm>
          <a:prstGeom prst="rect">
            <a:avLst/>
          </a:prstGeom>
        </p:spPr>
      </p:pic>
      <p:sp>
        <p:nvSpPr>
          <p:cNvPr id="3" name="Rectangle 2"/>
          <p:cNvSpPr/>
          <p:nvPr/>
        </p:nvSpPr>
        <p:spPr>
          <a:xfrm>
            <a:off x="2286000" y="6079093"/>
            <a:ext cx="4572000" cy="338554"/>
          </a:xfrm>
          <a:prstGeom prst="rect">
            <a:avLst/>
          </a:prstGeom>
        </p:spPr>
        <p:txBody>
          <a:bodyPr>
            <a:spAutoFit/>
          </a:bodyPr>
          <a:lstStyle/>
          <a:p>
            <a:pPr algn="ctr"/>
            <a:r>
              <a:rPr lang="en-US" sz="800" dirty="0"/>
              <a:t>From Garden O, Bradbury A, Forsythe J, Parks R: </a:t>
            </a:r>
            <a:r>
              <a:rPr lang="en-US" sz="800" i="1" dirty="0"/>
              <a:t>Principles and practice of surgery</a:t>
            </a:r>
            <a:r>
              <a:rPr lang="en-US" sz="800" dirty="0"/>
              <a:t>, </a:t>
            </a:r>
            <a:r>
              <a:rPr lang="en-US" sz="800" dirty="0" err="1"/>
              <a:t>ed</a:t>
            </a:r>
            <a:r>
              <a:rPr lang="en-US" sz="800" dirty="0"/>
              <a:t> 5, Edinburgh, 2007, Elsevier/Churchill Livingstone.</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t>
            </a:r>
            <a:r>
              <a:rPr lang="en-US" dirty="0"/>
              <a:t>Sternotomy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8871" b="7760"/>
          <a:stretch/>
        </p:blipFill>
        <p:spPr>
          <a:xfrm>
            <a:off x="2229730" y="1099130"/>
            <a:ext cx="4684541" cy="4979963"/>
          </a:xfrm>
          <a:prstGeom prst="rect">
            <a:avLst/>
          </a:prstGeom>
        </p:spPr>
      </p:pic>
      <p:sp>
        <p:nvSpPr>
          <p:cNvPr id="5" name="Rectangle 4"/>
          <p:cNvSpPr/>
          <p:nvPr/>
        </p:nvSpPr>
        <p:spPr>
          <a:xfrm>
            <a:off x="2286000" y="6079093"/>
            <a:ext cx="4572000" cy="338554"/>
          </a:xfrm>
          <a:prstGeom prst="rect">
            <a:avLst/>
          </a:prstGeom>
        </p:spPr>
        <p:txBody>
          <a:bodyPr>
            <a:spAutoFit/>
          </a:bodyPr>
          <a:lstStyle/>
          <a:p>
            <a:pPr algn="ctr"/>
            <a:r>
              <a:rPr lang="en-US" sz="800" dirty="0"/>
              <a:t>From Garden O, Bradbury A, Forsythe J, Parks R: </a:t>
            </a:r>
            <a:r>
              <a:rPr lang="en-US" sz="800" i="1" dirty="0"/>
              <a:t>Principles and practice of surgery</a:t>
            </a:r>
            <a:r>
              <a:rPr lang="en-US" sz="800" dirty="0"/>
              <a:t>, </a:t>
            </a:r>
            <a:r>
              <a:rPr lang="en-US" sz="800" dirty="0" err="1"/>
              <a:t>ed</a:t>
            </a:r>
            <a:r>
              <a:rPr lang="en-US" sz="800" dirty="0"/>
              <a:t> 5, Edinburgh, 2007, Elsevier/Churchill Livingstone.</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Cardiopulmonary Bypass </a:t>
            </a:r>
            <a:endParaRPr lang="en-US" dirty="0"/>
          </a:p>
        </p:txBody>
      </p:sp>
      <p:sp>
        <p:nvSpPr>
          <p:cNvPr id="3" name="Content Placeholder 2"/>
          <p:cNvSpPr>
            <a:spLocks noGrp="1"/>
          </p:cNvSpPr>
          <p:nvPr>
            <p:ph idx="1"/>
          </p:nvPr>
        </p:nvSpPr>
        <p:spPr/>
        <p:txBody>
          <a:bodyPr/>
          <a:lstStyle/>
          <a:p>
            <a:r>
              <a:rPr lang="en-US" dirty="0" smtClean="0"/>
              <a:t>Diverts blood from heart and lungs</a:t>
            </a:r>
          </a:p>
          <a:p>
            <a:r>
              <a:rPr lang="en-US" dirty="0" smtClean="0"/>
              <a:t>Femoral vein and femoral artery used occasionally </a:t>
            </a:r>
          </a:p>
          <a:p>
            <a:r>
              <a:rPr lang="en-US" dirty="0" smtClean="0"/>
              <a:t>Total or partial bypass</a:t>
            </a:r>
          </a:p>
          <a:p>
            <a:r>
              <a:rPr lang="en-US" dirty="0" smtClean="0"/>
              <a:t>Watch for presence of air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Cannula</a:t>
            </a:r>
            <a:r>
              <a:rPr lang="en-US" dirty="0" smtClean="0"/>
              <a:t> Methods</a:t>
            </a:r>
            <a:endParaRPr lang="en-US" dirty="0"/>
          </a:p>
        </p:txBody>
      </p:sp>
      <p:sp>
        <p:nvSpPr>
          <p:cNvPr id="3" name="Content Placeholder 2"/>
          <p:cNvSpPr>
            <a:spLocks noGrp="1"/>
          </p:cNvSpPr>
          <p:nvPr>
            <p:ph idx="1"/>
          </p:nvPr>
        </p:nvSpPr>
        <p:spPr/>
        <p:txBody>
          <a:bodyPr/>
          <a:lstStyle/>
          <a:p>
            <a:r>
              <a:rPr lang="en-US" dirty="0" smtClean="0"/>
              <a:t>Femoral arterial </a:t>
            </a:r>
            <a:r>
              <a:rPr lang="en-US" dirty="0" err="1" smtClean="0"/>
              <a:t>cannula</a:t>
            </a:r>
            <a:endParaRPr lang="en-US" dirty="0" smtClean="0"/>
          </a:p>
          <a:p>
            <a:r>
              <a:rPr lang="en-US" dirty="0" smtClean="0"/>
              <a:t>Coronary </a:t>
            </a:r>
            <a:r>
              <a:rPr lang="en-US" dirty="0" err="1" smtClean="0"/>
              <a:t>antegrade</a:t>
            </a:r>
            <a:r>
              <a:rPr lang="en-US" dirty="0" smtClean="0"/>
              <a:t> perfusion </a:t>
            </a:r>
            <a:r>
              <a:rPr lang="en-US" dirty="0" err="1" smtClean="0"/>
              <a:t>cannula</a:t>
            </a:r>
            <a:endParaRPr lang="en-US" dirty="0" smtClean="0"/>
          </a:p>
          <a:p>
            <a:r>
              <a:rPr lang="en-US" dirty="0" smtClean="0"/>
              <a:t>Left ventricular sump</a:t>
            </a:r>
          </a:p>
          <a:p>
            <a:r>
              <a:rPr lang="en-US" dirty="0" smtClean="0"/>
              <a:t>Right superior pulmonary vent catheter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Cardioplegia</a:t>
            </a:r>
            <a:r>
              <a:rPr lang="en-US" dirty="0" smtClean="0"/>
              <a:t> Infusion </a:t>
            </a:r>
            <a:endParaRPr lang="en-US" dirty="0"/>
          </a:p>
        </p:txBody>
      </p:sp>
      <p:sp>
        <p:nvSpPr>
          <p:cNvPr id="3" name="Content Placeholder 2"/>
          <p:cNvSpPr>
            <a:spLocks noGrp="1"/>
          </p:cNvSpPr>
          <p:nvPr>
            <p:ph idx="1"/>
          </p:nvPr>
        </p:nvSpPr>
        <p:spPr/>
        <p:txBody>
          <a:bodyPr/>
          <a:lstStyle/>
          <a:p>
            <a:r>
              <a:rPr lang="en-US" dirty="0" smtClean="0"/>
              <a:t>Solution used to stop the heart and reduce the energy required by the cardiac muscle</a:t>
            </a:r>
          </a:p>
          <a:p>
            <a:r>
              <a:rPr lang="en-US" dirty="0" smtClean="0"/>
              <a:t>Protects the cardiac muscle from damage while the aorta is occluded and the blood supply is interrupted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Cardioplegia </a:t>
            </a:r>
            <a:r>
              <a:rPr lang="en-US" dirty="0"/>
              <a:t>Infusion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832" y="1215993"/>
            <a:ext cx="2996336" cy="4830954"/>
          </a:xfrm>
          <a:prstGeom prst="rect">
            <a:avLst/>
          </a:prstGeom>
        </p:spPr>
      </p:pic>
      <p:sp>
        <p:nvSpPr>
          <p:cNvPr id="3" name="Rectangle 2"/>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Infusion Methods </a:t>
            </a:r>
            <a:endParaRPr lang="en-US" dirty="0"/>
          </a:p>
        </p:txBody>
      </p:sp>
      <p:sp>
        <p:nvSpPr>
          <p:cNvPr id="3" name="Content Placeholder 2"/>
          <p:cNvSpPr>
            <a:spLocks noGrp="1"/>
          </p:cNvSpPr>
          <p:nvPr>
            <p:ph idx="1"/>
          </p:nvPr>
        </p:nvSpPr>
        <p:spPr/>
        <p:txBody>
          <a:bodyPr/>
          <a:lstStyle/>
          <a:p>
            <a:r>
              <a:rPr lang="en-US" dirty="0" smtClean="0"/>
              <a:t>Direct coronary artery infusion (</a:t>
            </a:r>
            <a:r>
              <a:rPr lang="en-US" dirty="0" err="1" smtClean="0"/>
              <a:t>antegrade</a:t>
            </a:r>
            <a:r>
              <a:rPr lang="en-US" dirty="0" smtClean="0"/>
              <a:t>)</a:t>
            </a:r>
          </a:p>
          <a:p>
            <a:r>
              <a:rPr lang="en-US" dirty="0" smtClean="0"/>
              <a:t>Indirect coronary artery infusion (</a:t>
            </a:r>
            <a:r>
              <a:rPr lang="en-US" dirty="0" err="1" smtClean="0"/>
              <a:t>antegrade</a:t>
            </a:r>
            <a:r>
              <a:rPr lang="en-US" dirty="0" smtClean="0"/>
              <a:t>)</a:t>
            </a:r>
          </a:p>
          <a:p>
            <a:r>
              <a:rPr lang="en-US" dirty="0" err="1" smtClean="0"/>
              <a:t>Transatrial</a:t>
            </a:r>
            <a:r>
              <a:rPr lang="en-US" dirty="0" smtClean="0"/>
              <a:t> </a:t>
            </a:r>
            <a:r>
              <a:rPr lang="en-US" dirty="0" err="1" smtClean="0"/>
              <a:t>cardioplegia</a:t>
            </a:r>
            <a:r>
              <a:rPr lang="en-US" dirty="0" smtClean="0"/>
              <a:t> via the coronary sinus (retrograde)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Review </a:t>
            </a:r>
            <a:endParaRPr lang="en-US" dirty="0"/>
          </a:p>
        </p:txBody>
      </p:sp>
      <p:sp>
        <p:nvSpPr>
          <p:cNvPr id="3" name="Content Placeholder 2"/>
          <p:cNvSpPr>
            <a:spLocks noGrp="1"/>
          </p:cNvSpPr>
          <p:nvPr>
            <p:ph idx="1"/>
          </p:nvPr>
        </p:nvSpPr>
        <p:spPr/>
        <p:txBody>
          <a:bodyPr/>
          <a:lstStyle/>
          <a:p>
            <a:r>
              <a:rPr lang="en-US" dirty="0" smtClean="0"/>
              <a:t>Review terms and definitions listed at beginning of chapter</a:t>
            </a:r>
          </a:p>
          <a:p>
            <a:r>
              <a:rPr lang="en-US" dirty="0" smtClean="0"/>
              <a:t>Use your medical dictionary if necessary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Decannulation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Removal of the </a:t>
            </a:r>
            <a:r>
              <a:rPr lang="en-US" dirty="0" err="1" smtClean="0"/>
              <a:t>cannulas</a:t>
            </a:r>
            <a:r>
              <a:rPr lang="en-US" dirty="0" smtClean="0"/>
              <a:t> for the purpose of restoration of blood flow through the heart </a:t>
            </a:r>
            <a:br>
              <a:rPr lang="en-US" dirty="0" smtClean="0"/>
            </a:br>
            <a:r>
              <a:rPr lang="en-US" dirty="0" smtClean="0"/>
              <a:t>and lungs.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Coronary Artery Bypass Grafting (</a:t>
            </a:r>
            <a:r>
              <a:rPr lang="en-US" dirty="0" err="1" smtClean="0"/>
              <a:t>CABG</a:t>
            </a:r>
            <a:r>
              <a:rPr lang="en-US" dirty="0" smtClean="0"/>
              <a:t>)</a:t>
            </a:r>
            <a:endParaRPr lang="en-US" dirty="0"/>
          </a:p>
        </p:txBody>
      </p:sp>
      <p:sp>
        <p:nvSpPr>
          <p:cNvPr id="3" name="Content Placeholder 2"/>
          <p:cNvSpPr>
            <a:spLocks noGrp="1"/>
          </p:cNvSpPr>
          <p:nvPr>
            <p:ph idx="1"/>
          </p:nvPr>
        </p:nvSpPr>
        <p:spPr/>
        <p:txBody>
          <a:bodyPr/>
          <a:lstStyle/>
          <a:p>
            <a:r>
              <a:rPr lang="en-US" dirty="0" smtClean="0"/>
              <a:t>Bypasses narrowed segment of coronary arteries</a:t>
            </a:r>
          </a:p>
          <a:p>
            <a:r>
              <a:rPr lang="en-US" dirty="0" smtClean="0"/>
              <a:t>Improves circulation of heart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Graft Vessels </a:t>
            </a:r>
            <a:endParaRPr lang="en-US" dirty="0"/>
          </a:p>
        </p:txBody>
      </p:sp>
      <p:sp>
        <p:nvSpPr>
          <p:cNvPr id="3" name="Content Placeholder 2"/>
          <p:cNvSpPr>
            <a:spLocks noGrp="1"/>
          </p:cNvSpPr>
          <p:nvPr>
            <p:ph idx="1"/>
          </p:nvPr>
        </p:nvSpPr>
        <p:spPr/>
        <p:txBody>
          <a:bodyPr/>
          <a:lstStyle/>
          <a:p>
            <a:r>
              <a:rPr lang="en-US" dirty="0" smtClean="0"/>
              <a:t>Greater </a:t>
            </a:r>
            <a:r>
              <a:rPr lang="en-US" dirty="0" err="1" smtClean="0"/>
              <a:t>saphenous</a:t>
            </a:r>
            <a:endParaRPr lang="en-US" dirty="0" smtClean="0"/>
          </a:p>
          <a:p>
            <a:r>
              <a:rPr lang="en-US" dirty="0" smtClean="0"/>
              <a:t>Left or right radial artery</a:t>
            </a:r>
          </a:p>
          <a:p>
            <a:r>
              <a:rPr lang="en-US" dirty="0" smtClean="0"/>
              <a:t>Internal mammary artery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Off-Pump Coronary </a:t>
            </a:r>
            <a:br>
              <a:rPr lang="en-US" dirty="0" smtClean="0"/>
            </a:br>
            <a:r>
              <a:rPr lang="en-US" dirty="0" smtClean="0"/>
              <a:t>Artery Bypass (</a:t>
            </a:r>
            <a:r>
              <a:rPr lang="en-US" dirty="0" err="1" smtClean="0"/>
              <a:t>OPCAB</a:t>
            </a:r>
            <a:r>
              <a:rPr lang="en-US" dirty="0" smtClean="0"/>
              <a:t>)</a:t>
            </a:r>
            <a:endParaRPr lang="en-US" dirty="0"/>
          </a:p>
        </p:txBody>
      </p:sp>
      <p:sp>
        <p:nvSpPr>
          <p:cNvPr id="3" name="Content Placeholder 2"/>
          <p:cNvSpPr>
            <a:spLocks noGrp="1"/>
          </p:cNvSpPr>
          <p:nvPr>
            <p:ph idx="1"/>
          </p:nvPr>
        </p:nvSpPr>
        <p:spPr/>
        <p:txBody>
          <a:bodyPr/>
          <a:lstStyle/>
          <a:p>
            <a:r>
              <a:rPr lang="en-US" dirty="0" smtClean="0"/>
              <a:t>Performed through a median </a:t>
            </a:r>
            <a:r>
              <a:rPr lang="en-US" dirty="0" err="1" smtClean="0"/>
              <a:t>sternotomy</a:t>
            </a:r>
            <a:endParaRPr lang="en-US" dirty="0" smtClean="0"/>
          </a:p>
          <a:p>
            <a:r>
              <a:rPr lang="en-US" dirty="0" smtClean="0"/>
              <a:t>Heart is stabilized</a:t>
            </a:r>
          </a:p>
          <a:p>
            <a:r>
              <a:rPr lang="en-US" dirty="0" err="1" smtClean="0"/>
              <a:t>Anastomosis</a:t>
            </a:r>
            <a:r>
              <a:rPr lang="en-US" dirty="0" smtClean="0"/>
              <a:t> is completed with the internal mammary artery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Transmyocardial</a:t>
            </a:r>
            <a:r>
              <a:rPr lang="en-US" dirty="0" smtClean="0"/>
              <a:t> </a:t>
            </a:r>
            <a:r>
              <a:rPr lang="en-US" dirty="0" err="1" smtClean="0"/>
              <a:t>Vascularization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Procedure in which series of small-bore, </a:t>
            </a:r>
            <a:r>
              <a:rPr lang="en-US" dirty="0" err="1" smtClean="0"/>
              <a:t>transmural</a:t>
            </a:r>
            <a:r>
              <a:rPr lang="en-US" dirty="0" smtClean="0"/>
              <a:t> channels are created with laser</a:t>
            </a:r>
          </a:p>
          <a:p>
            <a:pPr lvl="1"/>
            <a:r>
              <a:rPr lang="en-US" dirty="0" smtClean="0"/>
              <a:t>Carbon dioxide laser or holmium: yttrium-aluminum-garnet [YAG] laser</a:t>
            </a:r>
          </a:p>
          <a:p>
            <a:pPr lvl="1"/>
            <a:r>
              <a:rPr lang="en-US" dirty="0" smtClean="0"/>
              <a:t>Allows oxygenated blood from left ventricle </a:t>
            </a:r>
            <a:br>
              <a:rPr lang="en-US" dirty="0" smtClean="0"/>
            </a:br>
            <a:r>
              <a:rPr lang="en-US" dirty="0" smtClean="0"/>
              <a:t>to perfuse myocardium</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Left Ventricular </a:t>
            </a:r>
            <a:br>
              <a:rPr lang="en-US" dirty="0" smtClean="0"/>
            </a:br>
            <a:r>
              <a:rPr lang="en-US" dirty="0" smtClean="0"/>
              <a:t>Aneurysm Resection </a:t>
            </a:r>
            <a:endParaRPr lang="en-US" dirty="0"/>
          </a:p>
        </p:txBody>
      </p:sp>
      <p:sp>
        <p:nvSpPr>
          <p:cNvPr id="3" name="Content Placeholder 2"/>
          <p:cNvSpPr>
            <a:spLocks noGrp="1"/>
          </p:cNvSpPr>
          <p:nvPr>
            <p:ph idx="1"/>
          </p:nvPr>
        </p:nvSpPr>
        <p:spPr/>
        <p:txBody>
          <a:bodyPr/>
          <a:lstStyle/>
          <a:p>
            <a:r>
              <a:rPr lang="en-US" dirty="0" smtClean="0"/>
              <a:t>Completed to reduce risk of rupture and embolism</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535" y="2162976"/>
            <a:ext cx="3584930" cy="3883971"/>
          </a:xfrm>
          <a:prstGeom prst="rect">
            <a:avLst/>
          </a:prstGeom>
        </p:spPr>
      </p:pic>
      <p:sp>
        <p:nvSpPr>
          <p:cNvPr id="6" name="Rectangle 5"/>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Valve Replacement </a:t>
            </a:r>
            <a:endParaRPr lang="en-US" dirty="0"/>
          </a:p>
        </p:txBody>
      </p:sp>
      <p:sp>
        <p:nvSpPr>
          <p:cNvPr id="3" name="Content Placeholder 2"/>
          <p:cNvSpPr>
            <a:spLocks noGrp="1"/>
          </p:cNvSpPr>
          <p:nvPr>
            <p:ph idx="1"/>
          </p:nvPr>
        </p:nvSpPr>
        <p:spPr/>
        <p:txBody>
          <a:bodyPr/>
          <a:lstStyle/>
          <a:p>
            <a:r>
              <a:rPr lang="en-US" dirty="0" smtClean="0"/>
              <a:t>Maintain one-way flow of blood to the heart</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4590" y="2176492"/>
            <a:ext cx="3054821" cy="3870455"/>
          </a:xfrm>
          <a:prstGeom prst="rect">
            <a:avLst/>
          </a:prstGeom>
        </p:spPr>
      </p:pic>
      <p:sp>
        <p:nvSpPr>
          <p:cNvPr id="6" name="Rectangle 5"/>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Mitral Valve Repair and Replacement </a:t>
            </a:r>
            <a:endParaRPr lang="en-US" dirty="0"/>
          </a:p>
        </p:txBody>
      </p:sp>
      <p:sp>
        <p:nvSpPr>
          <p:cNvPr id="3" name="Content Placeholder 2"/>
          <p:cNvSpPr>
            <a:spLocks noGrp="1"/>
          </p:cNvSpPr>
          <p:nvPr>
            <p:ph idx="1"/>
          </p:nvPr>
        </p:nvSpPr>
        <p:spPr/>
        <p:txBody>
          <a:bodyPr/>
          <a:lstStyle/>
          <a:p>
            <a:r>
              <a:rPr lang="en-US" dirty="0" smtClean="0"/>
              <a:t>May be constricted (stenosis) or need replacement</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875" y="2705534"/>
            <a:ext cx="5976250" cy="3378158"/>
          </a:xfrm>
          <a:prstGeom prst="rect">
            <a:avLst/>
          </a:prstGeom>
        </p:spPr>
      </p:pic>
      <p:sp>
        <p:nvSpPr>
          <p:cNvPr id="6" name="Rectangle 5"/>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Mitral Valve Repair and </a:t>
            </a:r>
            <a:r>
              <a:rPr lang="en-US" dirty="0"/>
              <a:t>Replacement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1" y="1583550"/>
            <a:ext cx="7173939" cy="4606234"/>
          </a:xfrm>
          <a:prstGeom prst="rect">
            <a:avLst/>
          </a:prstGeom>
        </p:spPr>
      </p:pic>
      <p:sp>
        <p:nvSpPr>
          <p:cNvPr id="5" name="Rectangle 4"/>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Mitral Valve Repair and </a:t>
            </a:r>
            <a:r>
              <a:rPr lang="en-US" dirty="0"/>
              <a:t>Replacement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21" y="1983545"/>
            <a:ext cx="8063759" cy="3573193"/>
          </a:xfrm>
          <a:prstGeom prst="rect">
            <a:avLst/>
          </a:prstGeom>
        </p:spPr>
      </p:pic>
      <p:sp>
        <p:nvSpPr>
          <p:cNvPr id="5" name="Rectangle 4"/>
          <p:cNvSpPr/>
          <p:nvPr/>
        </p:nvSpPr>
        <p:spPr>
          <a:xfrm>
            <a:off x="2286000" y="5734368"/>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Cardiac Surgery </a:t>
            </a:r>
            <a:endParaRPr lang="en-US" dirty="0"/>
          </a:p>
        </p:txBody>
      </p:sp>
      <p:sp>
        <p:nvSpPr>
          <p:cNvPr id="3" name="Content Placeholder 2"/>
          <p:cNvSpPr>
            <a:spLocks noGrp="1"/>
          </p:cNvSpPr>
          <p:nvPr>
            <p:ph idx="1"/>
          </p:nvPr>
        </p:nvSpPr>
        <p:spPr/>
        <p:txBody>
          <a:bodyPr/>
          <a:lstStyle/>
          <a:p>
            <a:r>
              <a:rPr lang="en-US" dirty="0" smtClean="0"/>
              <a:t>To repair, replace, or correct congenital or acquired anatomical abnormalities</a:t>
            </a:r>
          </a:p>
          <a:p>
            <a:r>
              <a:rPr lang="en-US" dirty="0" smtClean="0"/>
              <a:t>To improve function of cardiac systems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Mitral </a:t>
            </a:r>
            <a:r>
              <a:rPr lang="en-US" dirty="0" err="1" smtClean="0"/>
              <a:t>Commissurotomy</a:t>
            </a:r>
            <a:r>
              <a:rPr lang="en-US" dirty="0" smtClean="0"/>
              <a:t> </a:t>
            </a:r>
            <a:endParaRPr lang="en-US" dirty="0"/>
          </a:p>
        </p:txBody>
      </p:sp>
      <p:sp>
        <p:nvSpPr>
          <p:cNvPr id="3" name="Content Placeholder 2"/>
          <p:cNvSpPr>
            <a:spLocks noGrp="1"/>
          </p:cNvSpPr>
          <p:nvPr>
            <p:ph idx="1"/>
          </p:nvPr>
        </p:nvSpPr>
        <p:spPr/>
        <p:txBody>
          <a:bodyPr/>
          <a:lstStyle/>
          <a:p>
            <a:r>
              <a:rPr lang="en-US" dirty="0" smtClean="0"/>
              <a:t>Occasionally performed instead of a valve replacement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Tricuspid Valve Replacement</a:t>
            </a:r>
            <a:br>
              <a:rPr lang="en-US" dirty="0" smtClean="0"/>
            </a:br>
            <a:endParaRPr lang="en-US" dirty="0"/>
          </a:p>
        </p:txBody>
      </p:sp>
      <p:sp>
        <p:nvSpPr>
          <p:cNvPr id="3" name="Content Placeholder 2"/>
          <p:cNvSpPr>
            <a:spLocks noGrp="1"/>
          </p:cNvSpPr>
          <p:nvPr>
            <p:ph idx="1"/>
          </p:nvPr>
        </p:nvSpPr>
        <p:spPr/>
        <p:txBody>
          <a:bodyPr/>
          <a:lstStyle/>
          <a:p>
            <a:r>
              <a:rPr lang="en-US" dirty="0" smtClean="0"/>
              <a:t>The valve is excised and replaced with a prosthetic valve through a right </a:t>
            </a:r>
            <a:r>
              <a:rPr lang="en-US" dirty="0" err="1" smtClean="0"/>
              <a:t>atriotomy</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Ascending Aortic Aneurysm </a:t>
            </a:r>
            <a:endParaRPr lang="en-US" dirty="0"/>
          </a:p>
        </p:txBody>
      </p:sp>
      <p:sp>
        <p:nvSpPr>
          <p:cNvPr id="3" name="Content Placeholder 2"/>
          <p:cNvSpPr>
            <a:spLocks noGrp="1"/>
          </p:cNvSpPr>
          <p:nvPr>
            <p:ph idx="1"/>
          </p:nvPr>
        </p:nvSpPr>
        <p:spPr/>
        <p:txBody>
          <a:bodyPr/>
          <a:lstStyle/>
          <a:p>
            <a:r>
              <a:rPr lang="en-US" dirty="0" smtClean="0"/>
              <a:t>Prevent rupture </a:t>
            </a:r>
          </a:p>
          <a:p>
            <a:r>
              <a:rPr lang="en-US" dirty="0" smtClean="0"/>
              <a:t>Restore function to a valve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Repair: Ascending Aortic </a:t>
            </a:r>
            <a:r>
              <a:rPr lang="en-US" dirty="0"/>
              <a:t>Aneurysm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918" y="1838027"/>
            <a:ext cx="6534164" cy="4379892"/>
          </a:xfrm>
          <a:prstGeom prst="rect">
            <a:avLst/>
          </a:prstGeom>
        </p:spPr>
      </p:pic>
      <p:sp>
        <p:nvSpPr>
          <p:cNvPr id="3" name="Rectangle 2"/>
          <p:cNvSpPr/>
          <p:nvPr/>
        </p:nvSpPr>
        <p:spPr>
          <a:xfrm>
            <a:off x="2286000" y="6217919"/>
            <a:ext cx="4572000" cy="215444"/>
          </a:xfrm>
          <a:prstGeom prst="rect">
            <a:avLst/>
          </a:prstGeom>
        </p:spPr>
        <p:txBody>
          <a:bodyPr>
            <a:spAutoFit/>
          </a:bodyPr>
          <a:lstStyle/>
          <a:p>
            <a:pPr algn="ctr"/>
            <a:r>
              <a:rPr lang="en-US" sz="800" dirty="0"/>
              <a:t>From Townsend CM: </a:t>
            </a:r>
            <a:r>
              <a:rPr lang="en-US" sz="800" i="1" dirty="0" err="1"/>
              <a:t>Sabiston</a:t>
            </a:r>
            <a:r>
              <a:rPr lang="en-US" sz="800" i="1" dirty="0"/>
              <a:t> textbook of surgery</a:t>
            </a:r>
            <a:r>
              <a:rPr lang="en-US" sz="800" dirty="0"/>
              <a:t>, </a:t>
            </a:r>
            <a:r>
              <a:rPr lang="en-US" sz="800" dirty="0" err="1"/>
              <a:t>ed</a:t>
            </a:r>
            <a:r>
              <a:rPr lang="en-US" sz="800" dirty="0"/>
              <a:t> 17, Philadelphia, 2001, WB Saunders.</a:t>
            </a:r>
            <a:endParaRPr lang="en-US" sz="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Resection and Graft Repair: Ascending Aortic Aneurysm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387" y="1479588"/>
            <a:ext cx="3539226" cy="4583588"/>
          </a:xfrm>
          <a:prstGeom prst="rect">
            <a:avLst/>
          </a:prstGeom>
        </p:spPr>
      </p:pic>
      <p:sp>
        <p:nvSpPr>
          <p:cNvPr id="3" name="Rectangle 2"/>
          <p:cNvSpPr/>
          <p:nvPr/>
        </p:nvSpPr>
        <p:spPr>
          <a:xfrm>
            <a:off x="2286000" y="6126754"/>
            <a:ext cx="4572000" cy="215444"/>
          </a:xfrm>
          <a:prstGeom prst="rect">
            <a:avLst/>
          </a:prstGeom>
        </p:spPr>
        <p:txBody>
          <a:bodyPr>
            <a:spAutoFit/>
          </a:bodyPr>
          <a:lstStyle/>
          <a:p>
            <a:pPr algn="ctr"/>
            <a:r>
              <a:rPr lang="en-US" sz="800" dirty="0"/>
              <a:t>From </a:t>
            </a:r>
            <a:r>
              <a:rPr lang="en-US" sz="800" dirty="0" err="1"/>
              <a:t>Rothrock</a:t>
            </a:r>
            <a:r>
              <a:rPr lang="en-US" sz="800" dirty="0"/>
              <a:t> J: </a:t>
            </a:r>
            <a:r>
              <a:rPr lang="en-US" sz="800" i="1" dirty="0"/>
              <a:t>Alexander’s care of the patient in surgery</a:t>
            </a:r>
            <a:r>
              <a:rPr lang="en-US" sz="800" dirty="0"/>
              <a:t>, </a:t>
            </a:r>
            <a:r>
              <a:rPr lang="en-US" sz="800" dirty="0" err="1"/>
              <a:t>ed</a:t>
            </a:r>
            <a:r>
              <a:rPr lang="en-US" sz="800" dirty="0"/>
              <a:t> 17, Philadelphia, 2007, Mosby.</a:t>
            </a:r>
            <a:endParaRPr lang="en-US" sz="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Aortic Arch Aneurysm </a:t>
            </a:r>
            <a:endParaRPr lang="en-US" dirty="0"/>
          </a:p>
        </p:txBody>
      </p:sp>
      <p:sp>
        <p:nvSpPr>
          <p:cNvPr id="3" name="Content Placeholder 2"/>
          <p:cNvSpPr>
            <a:spLocks noGrp="1"/>
          </p:cNvSpPr>
          <p:nvPr>
            <p:ph idx="1"/>
          </p:nvPr>
        </p:nvSpPr>
        <p:spPr/>
        <p:txBody>
          <a:bodyPr/>
          <a:lstStyle/>
          <a:p>
            <a:r>
              <a:rPr lang="en-US" dirty="0" smtClean="0"/>
              <a:t>Repair aneurysm and restore the flow of blood to </a:t>
            </a:r>
          </a:p>
          <a:p>
            <a:pPr lvl="1"/>
            <a:r>
              <a:rPr lang="en-US" dirty="0" smtClean="0"/>
              <a:t>The brachiocephalic artery</a:t>
            </a:r>
          </a:p>
          <a:p>
            <a:pPr lvl="1"/>
            <a:r>
              <a:rPr lang="en-US" dirty="0" smtClean="0"/>
              <a:t>The left carotid artery</a:t>
            </a:r>
          </a:p>
          <a:p>
            <a:pPr lvl="1"/>
            <a:r>
              <a:rPr lang="en-US" dirty="0" smtClean="0"/>
              <a:t>The left </a:t>
            </a:r>
            <a:r>
              <a:rPr lang="en-US" dirty="0" err="1" smtClean="0"/>
              <a:t>subclavian</a:t>
            </a:r>
            <a:r>
              <a:rPr lang="en-US" dirty="0" smtClean="0"/>
              <a:t> artery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Repair: Aortic Arch </a:t>
            </a:r>
            <a:r>
              <a:rPr lang="en-US" dirty="0"/>
              <a:t>Aneurysm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038" y="1553212"/>
            <a:ext cx="7273925" cy="4495895"/>
          </a:xfrm>
          <a:prstGeom prst="rect">
            <a:avLst/>
          </a:prstGeom>
        </p:spPr>
      </p:pic>
      <p:sp>
        <p:nvSpPr>
          <p:cNvPr id="5" name="Rectangle 4"/>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Resection: Aneurysm of the Descending Aorta </a:t>
            </a:r>
            <a:endParaRPr lang="en-US" dirty="0"/>
          </a:p>
        </p:txBody>
      </p:sp>
      <p:sp>
        <p:nvSpPr>
          <p:cNvPr id="3" name="Content Placeholder 2"/>
          <p:cNvSpPr>
            <a:spLocks noGrp="1"/>
          </p:cNvSpPr>
          <p:nvPr>
            <p:ph idx="1"/>
          </p:nvPr>
        </p:nvSpPr>
        <p:spPr/>
        <p:txBody>
          <a:bodyPr/>
          <a:lstStyle/>
          <a:p>
            <a:r>
              <a:rPr lang="en-US" dirty="0" smtClean="0"/>
              <a:t>To prevent rupture and a life-threatening hemorrhage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Endovascular Resection of Aneurysm in the Descending Thoracic Aorta </a:t>
            </a:r>
            <a:endParaRPr lang="en-US" sz="4000" dirty="0"/>
          </a:p>
        </p:txBody>
      </p:sp>
      <p:sp>
        <p:nvSpPr>
          <p:cNvPr id="3" name="Content Placeholder 2"/>
          <p:cNvSpPr>
            <a:spLocks noGrp="1"/>
          </p:cNvSpPr>
          <p:nvPr>
            <p:ph idx="1"/>
          </p:nvPr>
        </p:nvSpPr>
        <p:spPr/>
        <p:txBody>
          <a:bodyPr/>
          <a:lstStyle/>
          <a:p>
            <a:r>
              <a:rPr lang="en-US" dirty="0" smtClean="0"/>
              <a:t>This procedure is performed through an incision into the femoral artery using </a:t>
            </a:r>
            <a:r>
              <a:rPr lang="en-US" dirty="0" err="1" smtClean="0"/>
              <a:t>guidewires</a:t>
            </a:r>
            <a:r>
              <a:rPr lang="en-US" dirty="0" smtClean="0"/>
              <a:t>, dilators, and one or more stent grafts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 Insertion </a:t>
            </a:r>
            <a:endParaRPr lang="en-US" dirty="0"/>
          </a:p>
        </p:txBody>
      </p:sp>
      <p:sp>
        <p:nvSpPr>
          <p:cNvPr id="3" name="Content Placeholder 2"/>
          <p:cNvSpPr>
            <a:spLocks noGrp="1"/>
          </p:cNvSpPr>
          <p:nvPr>
            <p:ph idx="1"/>
          </p:nvPr>
        </p:nvSpPr>
        <p:spPr/>
        <p:txBody>
          <a:bodyPr/>
          <a:lstStyle/>
          <a:p>
            <a:r>
              <a:rPr lang="en-US" dirty="0" smtClean="0"/>
              <a:t>A device that produces electrical impulses that stimulate the heart muscle</a:t>
            </a:r>
          </a:p>
          <a:p>
            <a:r>
              <a:rPr lang="en-US" dirty="0" smtClean="0"/>
              <a:t>Other heart arrhythmias</a:t>
            </a:r>
          </a:p>
          <a:p>
            <a:pPr lvl="1"/>
            <a:r>
              <a:rPr lang="en-US" dirty="0" smtClean="0"/>
              <a:t>Ventricular tachycardia </a:t>
            </a:r>
          </a:p>
          <a:p>
            <a:pPr lvl="1"/>
            <a:r>
              <a:rPr lang="en-US" dirty="0" err="1" smtClean="0"/>
              <a:t>Atrial</a:t>
            </a:r>
            <a:r>
              <a:rPr lang="en-US" dirty="0" smtClean="0"/>
              <a:t> flutter </a:t>
            </a:r>
          </a:p>
          <a:p>
            <a:pPr lvl="1"/>
            <a:r>
              <a:rPr lang="en-US" dirty="0" smtClean="0"/>
              <a:t>Ventricular fibrillation </a:t>
            </a:r>
          </a:p>
          <a:p>
            <a:pPr lvl="1"/>
            <a:r>
              <a:rPr lang="en-US" dirty="0" err="1" smtClean="0"/>
              <a:t>Atrial</a:t>
            </a:r>
            <a:r>
              <a:rPr lang="en-US" dirty="0" smtClean="0"/>
              <a:t> fibrillation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Heart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997" y="1330813"/>
            <a:ext cx="6718006" cy="4493212"/>
          </a:xfrm>
          <a:prstGeom prst="rect">
            <a:avLst/>
          </a:prstGeom>
        </p:spPr>
      </p:pic>
      <p:sp>
        <p:nvSpPr>
          <p:cNvPr id="3" name="Rectangle 2"/>
          <p:cNvSpPr/>
          <p:nvPr/>
        </p:nvSpPr>
        <p:spPr>
          <a:xfrm>
            <a:off x="2286000" y="5824025"/>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endParaRPr lang="en-US" sz="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Permanent Pacemaker Implantation </a:t>
            </a:r>
            <a:endParaRPr lang="en-US" dirty="0"/>
          </a:p>
        </p:txBody>
      </p:sp>
      <p:sp>
        <p:nvSpPr>
          <p:cNvPr id="3" name="Content Placeholder 2"/>
          <p:cNvSpPr>
            <a:spLocks noGrp="1"/>
          </p:cNvSpPr>
          <p:nvPr>
            <p:ph idx="1"/>
          </p:nvPr>
        </p:nvSpPr>
        <p:spPr/>
        <p:txBody>
          <a:bodyPr/>
          <a:lstStyle/>
          <a:p>
            <a:r>
              <a:rPr lang="en-US" dirty="0" err="1" smtClean="0"/>
              <a:t>Transvenous</a:t>
            </a:r>
            <a:r>
              <a:rPr lang="en-US" dirty="0" smtClean="0"/>
              <a:t>, </a:t>
            </a:r>
            <a:r>
              <a:rPr lang="en-US" dirty="0" err="1" smtClean="0"/>
              <a:t>epicardial</a:t>
            </a:r>
            <a:r>
              <a:rPr lang="en-US" dirty="0" smtClean="0"/>
              <a:t>, </a:t>
            </a:r>
            <a:r>
              <a:rPr lang="en-US" dirty="0" err="1" smtClean="0"/>
              <a:t>subxiphoid</a:t>
            </a:r>
            <a:endParaRPr lang="en-US" dirty="0" smtClean="0"/>
          </a:p>
          <a:p>
            <a:r>
              <a:rPr lang="en-US" dirty="0" err="1" smtClean="0"/>
              <a:t>Transvenous</a:t>
            </a:r>
            <a:r>
              <a:rPr lang="en-US" dirty="0" smtClean="0"/>
              <a:t> and </a:t>
            </a:r>
            <a:r>
              <a:rPr lang="en-US" dirty="0" err="1" smtClean="0"/>
              <a:t>subxiphoid</a:t>
            </a:r>
            <a:r>
              <a:rPr lang="en-US" dirty="0" smtClean="0"/>
              <a:t> procedures do not require </a:t>
            </a:r>
            <a:r>
              <a:rPr lang="en-US" dirty="0" err="1" smtClean="0"/>
              <a:t>thoracotomy</a:t>
            </a:r>
            <a:r>
              <a:rPr lang="en-US" dirty="0" smtClean="0"/>
              <a:t> and can be performed successfully with local anesthesia</a:t>
            </a:r>
          </a:p>
          <a:p>
            <a:r>
              <a:rPr lang="en-US" dirty="0" smtClean="0"/>
              <a:t>When </a:t>
            </a:r>
            <a:r>
              <a:rPr lang="en-US" dirty="0" err="1" smtClean="0"/>
              <a:t>transvenous</a:t>
            </a:r>
            <a:r>
              <a:rPr lang="en-US" dirty="0" smtClean="0"/>
              <a:t> approach is used, electrodes are placed with aid of fluoroscopy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 Battery Replacement </a:t>
            </a:r>
            <a:endParaRPr lang="en-US" dirty="0"/>
          </a:p>
        </p:txBody>
      </p:sp>
      <p:sp>
        <p:nvSpPr>
          <p:cNvPr id="3" name="Content Placeholder 2"/>
          <p:cNvSpPr>
            <a:spLocks noGrp="1"/>
          </p:cNvSpPr>
          <p:nvPr>
            <p:ph idx="1"/>
          </p:nvPr>
        </p:nvSpPr>
        <p:spPr/>
        <p:txBody>
          <a:bodyPr/>
          <a:lstStyle/>
          <a:p>
            <a:r>
              <a:rPr lang="en-US" dirty="0" smtClean="0"/>
              <a:t>Replacing a malfunctioning pacemaker generator so continuous pacing can be achieved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Pacemaker Battery </a:t>
            </a:r>
            <a:r>
              <a:rPr lang="en-US" dirty="0"/>
              <a:t>Replacement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440" y="1706879"/>
            <a:ext cx="7441120" cy="4187483"/>
          </a:xfrm>
          <a:prstGeom prst="rect">
            <a:avLst/>
          </a:prstGeom>
        </p:spPr>
      </p:pic>
      <p:sp>
        <p:nvSpPr>
          <p:cNvPr id="3" name="Rectangle 2"/>
          <p:cNvSpPr/>
          <p:nvPr/>
        </p:nvSpPr>
        <p:spPr>
          <a:xfrm>
            <a:off x="2286000" y="5894362"/>
            <a:ext cx="4572000" cy="215444"/>
          </a:xfrm>
          <a:prstGeom prst="rect">
            <a:avLst/>
          </a:prstGeom>
        </p:spPr>
        <p:txBody>
          <a:bodyPr>
            <a:spAutoFit/>
          </a:bodyPr>
          <a:lstStyle/>
          <a:p>
            <a:pPr algn="ctr"/>
            <a:r>
              <a:rPr lang="en-US" sz="800" dirty="0"/>
              <a:t>From </a:t>
            </a:r>
            <a:r>
              <a:rPr lang="en-US" sz="800" dirty="0" err="1"/>
              <a:t>Rothrock</a:t>
            </a:r>
            <a:r>
              <a:rPr lang="en-US" sz="800" dirty="0"/>
              <a:t> J: </a:t>
            </a:r>
            <a:r>
              <a:rPr lang="en-US" sz="800" i="1" dirty="0"/>
              <a:t>Alexander’s care of the patient in surgery</a:t>
            </a:r>
            <a:r>
              <a:rPr lang="en-US" sz="800" dirty="0"/>
              <a:t>, </a:t>
            </a:r>
            <a:r>
              <a:rPr lang="en-US" sz="800" dirty="0" err="1"/>
              <a:t>ed</a:t>
            </a:r>
            <a:r>
              <a:rPr lang="en-US" sz="800" dirty="0"/>
              <a:t> 17, Philadelphia, 2007, Mosby.</a:t>
            </a:r>
            <a:endParaRPr lang="en-US" sz="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Ablation </a:t>
            </a:r>
            <a:endParaRPr lang="en-US" dirty="0"/>
          </a:p>
        </p:txBody>
      </p:sp>
      <p:sp>
        <p:nvSpPr>
          <p:cNvPr id="3" name="Content Placeholder 2"/>
          <p:cNvSpPr>
            <a:spLocks noGrp="1"/>
          </p:cNvSpPr>
          <p:nvPr>
            <p:ph idx="1"/>
          </p:nvPr>
        </p:nvSpPr>
        <p:spPr/>
        <p:txBody>
          <a:bodyPr/>
          <a:lstStyle/>
          <a:p>
            <a:r>
              <a:rPr lang="en-US" dirty="0" smtClean="0"/>
              <a:t>Selective destruction of diseased conductive tissue to correct </a:t>
            </a:r>
            <a:r>
              <a:rPr lang="en-US" dirty="0" err="1" smtClean="0"/>
              <a:t>atrial</a:t>
            </a:r>
            <a:r>
              <a:rPr lang="en-US" dirty="0" smtClean="0"/>
              <a:t> fibrillation</a:t>
            </a:r>
          </a:p>
          <a:p>
            <a:r>
              <a:rPr lang="en-US" dirty="0" smtClean="0"/>
              <a:t>Wolff-Parkinson-White syndrome</a:t>
            </a:r>
          </a:p>
          <a:p>
            <a:r>
              <a:rPr lang="en-US" dirty="0" smtClean="0"/>
              <a:t>Completed with radiofrequency (RF) energy or </a:t>
            </a:r>
            <a:r>
              <a:rPr lang="en-US" dirty="0" err="1" smtClean="0"/>
              <a:t>cryoenergy</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Pericardial Window </a:t>
            </a:r>
            <a:endParaRPr lang="en-US" dirty="0"/>
          </a:p>
        </p:txBody>
      </p:sp>
      <p:sp>
        <p:nvSpPr>
          <p:cNvPr id="3" name="Content Placeholder 2"/>
          <p:cNvSpPr>
            <a:spLocks noGrp="1"/>
          </p:cNvSpPr>
          <p:nvPr>
            <p:ph idx="1"/>
          </p:nvPr>
        </p:nvSpPr>
        <p:spPr/>
        <p:txBody>
          <a:bodyPr/>
          <a:lstStyle/>
          <a:p>
            <a:r>
              <a:rPr lang="en-US" dirty="0" smtClean="0"/>
              <a:t>Removal of an accumulation of blood or fluid in the pericardium to improve cardiac function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Pericardectomy</a:t>
            </a:r>
            <a:r>
              <a:rPr lang="en-US" dirty="0" smtClean="0"/>
              <a:t> </a:t>
            </a:r>
            <a:endParaRPr lang="en-US" dirty="0"/>
          </a:p>
        </p:txBody>
      </p:sp>
      <p:sp>
        <p:nvSpPr>
          <p:cNvPr id="3" name="Content Placeholder 2"/>
          <p:cNvSpPr>
            <a:spLocks noGrp="1"/>
          </p:cNvSpPr>
          <p:nvPr>
            <p:ph idx="1"/>
          </p:nvPr>
        </p:nvSpPr>
        <p:spPr/>
        <p:txBody>
          <a:bodyPr/>
          <a:lstStyle/>
          <a:p>
            <a:r>
              <a:rPr lang="en-US" dirty="0" smtClean="0"/>
              <a:t>Removal of the adherent scar tissue surrounding the heart as a result of chronic inflammation of the pericardium</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Intra-Aortic Balloon Catheter </a:t>
            </a:r>
            <a:endParaRPr lang="en-US" dirty="0"/>
          </a:p>
        </p:txBody>
      </p:sp>
      <p:sp>
        <p:nvSpPr>
          <p:cNvPr id="3" name="Content Placeholder 2"/>
          <p:cNvSpPr>
            <a:spLocks noGrp="1"/>
          </p:cNvSpPr>
          <p:nvPr>
            <p:ph idx="1"/>
          </p:nvPr>
        </p:nvSpPr>
        <p:spPr/>
        <p:txBody>
          <a:bodyPr/>
          <a:lstStyle/>
          <a:p>
            <a:r>
              <a:rPr lang="en-US" dirty="0" smtClean="0"/>
              <a:t>Used to reduce the workload of the heart after myocardial infarction or in those who cannot come off the bypass machine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Intra-Aortic Balloon Catheter: Insertion and Removal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853"/>
          <a:stretch/>
        </p:blipFill>
        <p:spPr>
          <a:xfrm>
            <a:off x="675249" y="2153468"/>
            <a:ext cx="4081272" cy="373977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6469"/>
          <a:stretch/>
        </p:blipFill>
        <p:spPr>
          <a:xfrm>
            <a:off x="4189008" y="2599003"/>
            <a:ext cx="4081272" cy="2848708"/>
          </a:xfrm>
          <a:prstGeom prst="rect">
            <a:avLst/>
          </a:prstGeom>
        </p:spPr>
      </p:pic>
      <p:sp>
        <p:nvSpPr>
          <p:cNvPr id="8" name="Rectangle 7"/>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Ventricular Assistive Device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8714" y="1269540"/>
            <a:ext cx="5106572" cy="4961292"/>
          </a:xfrm>
          <a:prstGeom prst="rect">
            <a:avLst/>
          </a:prstGeom>
        </p:spPr>
      </p:pic>
      <p:sp>
        <p:nvSpPr>
          <p:cNvPr id="5" name="Rectangle 4"/>
          <p:cNvSpPr/>
          <p:nvPr/>
        </p:nvSpPr>
        <p:spPr>
          <a:xfrm>
            <a:off x="2286000" y="6046947"/>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Transplantation </a:t>
            </a:r>
            <a:endParaRPr lang="en-US" dirty="0"/>
          </a:p>
        </p:txBody>
      </p:sp>
      <p:sp>
        <p:nvSpPr>
          <p:cNvPr id="3" name="Content Placeholder 2"/>
          <p:cNvSpPr>
            <a:spLocks noGrp="1"/>
          </p:cNvSpPr>
          <p:nvPr>
            <p:ph idx="1"/>
          </p:nvPr>
        </p:nvSpPr>
        <p:spPr/>
        <p:txBody>
          <a:bodyPr/>
          <a:lstStyle/>
          <a:p>
            <a:r>
              <a:rPr lang="en-US" dirty="0" smtClean="0"/>
              <a:t>Removal of the native heart and replacement with a donor heart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Chambers and Valves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945" y="1491175"/>
            <a:ext cx="7722110" cy="4445391"/>
          </a:xfrm>
          <a:prstGeom prst="rect">
            <a:avLst/>
          </a:prstGeom>
        </p:spPr>
      </p:pic>
      <p:sp>
        <p:nvSpPr>
          <p:cNvPr id="5" name="Rectangle 4"/>
          <p:cNvSpPr/>
          <p:nvPr/>
        </p:nvSpPr>
        <p:spPr>
          <a:xfrm>
            <a:off x="2286000" y="6006909"/>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endParaRPr lang="en-US" sz="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Heart Transplantation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 y="1604749"/>
            <a:ext cx="7230161" cy="3811313"/>
          </a:xfrm>
          <a:prstGeom prst="rect">
            <a:avLst/>
          </a:prstGeom>
        </p:spPr>
      </p:pic>
      <p:sp>
        <p:nvSpPr>
          <p:cNvPr id="5" name="Rectangle 4"/>
          <p:cNvSpPr/>
          <p:nvPr/>
        </p:nvSpPr>
        <p:spPr>
          <a:xfrm>
            <a:off x="2286000" y="5568646"/>
            <a:ext cx="4572000" cy="338554"/>
          </a:xfrm>
          <a:prstGeom prst="rect">
            <a:avLst/>
          </a:prstGeom>
        </p:spPr>
        <p:txBody>
          <a:bodyPr>
            <a:spAutoFit/>
          </a:bodyPr>
          <a:lstStyle/>
          <a:p>
            <a:pPr algn="ctr"/>
            <a:r>
              <a:rPr lang="en-US" sz="800" dirty="0"/>
              <a:t>Modified from </a:t>
            </a:r>
            <a:r>
              <a:rPr lang="en-US" sz="800" dirty="0" err="1"/>
              <a:t>Waldhausen</a:t>
            </a:r>
            <a:r>
              <a:rPr lang="en-US" sz="800" dirty="0"/>
              <a:t> JA, Pierce WS, Campbell DB: </a:t>
            </a:r>
            <a:r>
              <a:rPr lang="en-US" sz="800" i="1" dirty="0"/>
              <a:t>Surgery of the chest</a:t>
            </a:r>
            <a:r>
              <a:rPr lang="en-US" sz="800" dirty="0"/>
              <a:t>, </a:t>
            </a:r>
            <a:r>
              <a:rPr lang="en-US" sz="800" dirty="0" err="1"/>
              <a:t>ed</a:t>
            </a:r>
            <a:r>
              <a:rPr lang="en-US" sz="800" dirty="0"/>
              <a:t> 6, St Louis, 1996, Mosby.</a:t>
            </a:r>
            <a:endParaRPr lang="en-US" sz="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925" y="2419350"/>
            <a:ext cx="7772400" cy="1219200"/>
          </a:xfrm>
        </p:spPr>
        <p:txBody>
          <a:bodyPr/>
          <a:lstStyle/>
          <a:p>
            <a:pPr algn="ctr">
              <a:defRPr/>
            </a:pPr>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Artery Circulation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723" y="1181769"/>
            <a:ext cx="5112555" cy="4979880"/>
          </a:xfrm>
          <a:prstGeom prst="rect">
            <a:avLst/>
          </a:prstGeom>
        </p:spPr>
      </p:pic>
      <p:sp>
        <p:nvSpPr>
          <p:cNvPr id="5" name="Rectangle 4"/>
          <p:cNvSpPr/>
          <p:nvPr/>
        </p:nvSpPr>
        <p:spPr>
          <a:xfrm>
            <a:off x="2286000" y="6203861"/>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Cardiac Cycle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874" y="1332444"/>
            <a:ext cx="6588252" cy="4840224"/>
          </a:xfrm>
          <a:prstGeom prst="rect">
            <a:avLst/>
          </a:prstGeom>
        </p:spPr>
      </p:pic>
      <p:sp>
        <p:nvSpPr>
          <p:cNvPr id="5" name="Rectangle 4"/>
          <p:cNvSpPr/>
          <p:nvPr/>
        </p:nvSpPr>
        <p:spPr>
          <a:xfrm>
            <a:off x="2286000" y="6189793"/>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Procedures </a:t>
            </a:r>
            <a:endParaRPr lang="en-US" dirty="0"/>
          </a:p>
        </p:txBody>
      </p:sp>
      <p:sp>
        <p:nvSpPr>
          <p:cNvPr id="3" name="Content Placeholder 2"/>
          <p:cNvSpPr>
            <a:spLocks noGrp="1"/>
          </p:cNvSpPr>
          <p:nvPr>
            <p:ph idx="1"/>
          </p:nvPr>
        </p:nvSpPr>
        <p:spPr/>
        <p:txBody>
          <a:bodyPr/>
          <a:lstStyle/>
          <a:p>
            <a:r>
              <a:rPr lang="en-US" dirty="0" smtClean="0"/>
              <a:t>Performed in interventional radiology</a:t>
            </a:r>
          </a:p>
          <a:p>
            <a:r>
              <a:rPr lang="en-US" dirty="0" smtClean="0"/>
              <a:t>Surgical technologist may assist</a:t>
            </a:r>
          </a:p>
          <a:p>
            <a:r>
              <a:rPr lang="en-US" dirty="0" smtClean="0"/>
              <a:t>Cardiac function tests may require</a:t>
            </a:r>
          </a:p>
          <a:p>
            <a:pPr lvl="1"/>
            <a:r>
              <a:rPr lang="en-US" dirty="0" smtClean="0"/>
              <a:t>Sophisticated imaging techniques</a:t>
            </a:r>
          </a:p>
          <a:p>
            <a:pPr lvl="1"/>
            <a:r>
              <a:rPr lang="en-US" dirty="0" smtClean="0"/>
              <a:t>Injection of a radionuclide </a:t>
            </a:r>
          </a:p>
          <a:p>
            <a:pPr lvl="1"/>
            <a:r>
              <a:rPr lang="en-US" dirty="0" smtClean="0"/>
              <a:t>Physical stress test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D3 Keypoints">
  <a:themeElements>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Keypoi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Keypoint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Keypoint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Keypoint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3 Slide &amp; Title">
  <a:themeElements>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Slide &amp; Titl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Slide &amp; Titl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Slide &amp; Titl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Slide &amp; Titl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3 Illus &amp; Welcome">
  <a:themeElements>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D3 Illus &amp; Welco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3 Illus &amp; Welcom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3 Illus &amp; Welcom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3 Illus &amp; Welcom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newpptformat</Template>
  <TotalTime>49624</TotalTime>
  <Words>4544</Words>
  <Application>Microsoft Office PowerPoint</Application>
  <PresentationFormat>On-screen Show (4:3)</PresentationFormat>
  <Paragraphs>401</Paragraphs>
  <Slides>61</Slides>
  <Notes>58</Notes>
  <HiddenSlides>0</HiddenSlides>
  <MMClips>0</MMClips>
  <ScaleCrop>false</ScaleCrop>
  <HeadingPairs>
    <vt:vector size="4" baseType="variant">
      <vt:variant>
        <vt:lpstr>Theme</vt:lpstr>
      </vt:variant>
      <vt:variant>
        <vt:i4>20</vt:i4>
      </vt:variant>
      <vt:variant>
        <vt:lpstr>Slide Titles</vt:lpstr>
      </vt:variant>
      <vt:variant>
        <vt:i4>61</vt:i4>
      </vt:variant>
    </vt:vector>
  </HeadingPairs>
  <TitlesOfParts>
    <vt:vector size="81" baseType="lpstr">
      <vt:lpstr>9_Flow</vt:lpstr>
      <vt:lpstr>3_Custom Design</vt:lpstr>
      <vt:lpstr>5_Flow</vt:lpstr>
      <vt:lpstr>3_Flow</vt:lpstr>
      <vt:lpstr>1_Custom Design</vt:lpstr>
      <vt:lpstr>1_Flow</vt:lpstr>
      <vt:lpstr>Blue Diagonal</vt:lpstr>
      <vt:lpstr>2_D3 Slide &amp; Title</vt:lpstr>
      <vt:lpstr>D3 Illus &amp; Welcome</vt:lpstr>
      <vt:lpstr>2_D3 Keypoints</vt:lpstr>
      <vt:lpstr>5_Custom Design</vt:lpstr>
      <vt:lpstr>6_Custom Design</vt:lpstr>
      <vt:lpstr>8_Flow</vt:lpstr>
      <vt:lpstr>4_Custom Design</vt:lpstr>
      <vt:lpstr>2_Custom Design</vt:lpstr>
      <vt:lpstr>Custom Design</vt:lpstr>
      <vt:lpstr>2_Flow</vt:lpstr>
      <vt:lpstr>Flow</vt:lpstr>
      <vt:lpstr>4_Flow</vt:lpstr>
      <vt:lpstr>6_Flow</vt:lpstr>
      <vt:lpstr>Surgical Technology</vt:lpstr>
      <vt:lpstr>Anatomy and Case Planning</vt:lpstr>
      <vt:lpstr>Terminology Review </vt:lpstr>
      <vt:lpstr>Goals of Cardiac Surgery </vt:lpstr>
      <vt:lpstr>Anatomy of the Heart </vt:lpstr>
      <vt:lpstr>Chambers and Valves </vt:lpstr>
      <vt:lpstr>Coronary Artery Circulation </vt:lpstr>
      <vt:lpstr>The Cardiac Cycle </vt:lpstr>
      <vt:lpstr>Diagnostic Procedures </vt:lpstr>
      <vt:lpstr>Cardiac Catheterization </vt:lpstr>
      <vt:lpstr>General Augmented Set Instruments </vt:lpstr>
      <vt:lpstr>Cardiac Instruments </vt:lpstr>
      <vt:lpstr>Cardiac Instruments (Cont.)</vt:lpstr>
      <vt:lpstr>Patch and Vessel Grafts </vt:lpstr>
      <vt:lpstr>Preclotting </vt:lpstr>
      <vt:lpstr>Prosthetic Valves </vt:lpstr>
      <vt:lpstr>Pacemakers </vt:lpstr>
      <vt:lpstr>Defibrillators </vt:lpstr>
      <vt:lpstr>Fibrillators </vt:lpstr>
      <vt:lpstr>Drugs Used in Cardiac Surgery </vt:lpstr>
      <vt:lpstr>Surgical Procedures</vt:lpstr>
      <vt:lpstr>Median Sternotomy </vt:lpstr>
      <vt:lpstr>Heart-Lung Machine </vt:lpstr>
      <vt:lpstr>Median Sternotomy (Cont.) </vt:lpstr>
      <vt:lpstr>Cardiopulmonary Bypass </vt:lpstr>
      <vt:lpstr>Cannula Methods</vt:lpstr>
      <vt:lpstr>Cardioplegia Infusion </vt:lpstr>
      <vt:lpstr>Cardioplegia Infusion (Cont.) </vt:lpstr>
      <vt:lpstr>Infusion Methods </vt:lpstr>
      <vt:lpstr>Decannulation </vt:lpstr>
      <vt:lpstr>Coronary Artery Bypass Grafting (CABG)</vt:lpstr>
      <vt:lpstr>Graft Vessels </vt:lpstr>
      <vt:lpstr>Off-Pump Coronary  Artery Bypass (OPCAB)</vt:lpstr>
      <vt:lpstr>Transmyocardial Vascularization </vt:lpstr>
      <vt:lpstr>Left Ventricular  Aneurysm Resection </vt:lpstr>
      <vt:lpstr>Aortic Valve Replacement </vt:lpstr>
      <vt:lpstr>Mitral Valve Repair and Replacement </vt:lpstr>
      <vt:lpstr>Mitral Valve Repair and Replacement (Cont.) </vt:lpstr>
      <vt:lpstr>Mitral Valve Repair and Replacement (Cont.) </vt:lpstr>
      <vt:lpstr>Mitral Commissurotomy </vt:lpstr>
      <vt:lpstr> Tricuspid Valve Replacement </vt:lpstr>
      <vt:lpstr>Repair: Ascending Aortic Aneurysm </vt:lpstr>
      <vt:lpstr>Repair: Ascending Aortic Aneurysm (Cont.) </vt:lpstr>
      <vt:lpstr>Resection and Graft Repair: Ascending Aortic Aneurysm </vt:lpstr>
      <vt:lpstr>Repair: Aortic Arch Aneurysm </vt:lpstr>
      <vt:lpstr>Repair: Aortic Arch Aneurysm (Cont.) </vt:lpstr>
      <vt:lpstr>Resection: Aneurysm of the Descending Aorta </vt:lpstr>
      <vt:lpstr>Endovascular Resection of Aneurysm in the Descending Thoracic Aorta </vt:lpstr>
      <vt:lpstr>Pacemaker Insertion </vt:lpstr>
      <vt:lpstr>Permanent Pacemaker Implantation </vt:lpstr>
      <vt:lpstr>Pacemaker Battery Replacement </vt:lpstr>
      <vt:lpstr>Pacemaker Battery Replacement (Cont.) </vt:lpstr>
      <vt:lpstr>Cardiac Ablation </vt:lpstr>
      <vt:lpstr>Pericardial Window </vt:lpstr>
      <vt:lpstr>Pericardectomy </vt:lpstr>
      <vt:lpstr>Intra-Aortic Balloon Catheter </vt:lpstr>
      <vt:lpstr>Intra-Aortic Balloon Catheter: Insertion and Removal </vt:lpstr>
      <vt:lpstr>Ventricular Assistive Device </vt:lpstr>
      <vt:lpstr>Heart Transplantation </vt:lpstr>
      <vt:lpstr>Orthopedic Heart Transplantation </vt:lpstr>
      <vt:lpstr>Questions?</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Abbie</cp:lastModifiedBy>
  <cp:revision>572</cp:revision>
  <dcterms:created xsi:type="dcterms:W3CDTF">2005-01-16T17:28:53Z</dcterms:created>
  <dcterms:modified xsi:type="dcterms:W3CDTF">2013-02-18T01:20:33Z</dcterms:modified>
</cp:coreProperties>
</file>