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4.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5.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6.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7.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8.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148" r:id="rId1"/>
    <p:sldMasterId id="2147486056" r:id="rId2"/>
    <p:sldMasterId id="2147486068" r:id="rId3"/>
    <p:sldMasterId id="2147486022" r:id="rId4"/>
    <p:sldMasterId id="2147486010" r:id="rId5"/>
    <p:sldMasterId id="2147485976" r:id="rId6"/>
    <p:sldMasterId id="2147483653" r:id="rId7"/>
    <p:sldMasterId id="2147483655" r:id="rId8"/>
    <p:sldMasterId id="2147483657" r:id="rId9"/>
    <p:sldMasterId id="2147483659" r:id="rId10"/>
    <p:sldMasterId id="2147486113" r:id="rId11"/>
    <p:sldMasterId id="2147486125" r:id="rId12"/>
    <p:sldMasterId id="2147486137" r:id="rId13"/>
    <p:sldMasterId id="2147486090" r:id="rId14"/>
    <p:sldMasterId id="2147486044" r:id="rId15"/>
    <p:sldMasterId id="2147485987" r:id="rId16"/>
    <p:sldMasterId id="2147485999" r:id="rId17"/>
    <p:sldMasterId id="2147485965" r:id="rId18"/>
    <p:sldMasterId id="2147486033" r:id="rId19"/>
    <p:sldMasterId id="2147486079" r:id="rId20"/>
  </p:sldMasterIdLst>
  <p:notesMasterIdLst>
    <p:notesMasterId r:id="rId65"/>
  </p:notesMasterIdLst>
  <p:sldIdLst>
    <p:sldId id="1191" r:id="rId21"/>
    <p:sldId id="312" r:id="rId22"/>
    <p:sldId id="1196" r:id="rId23"/>
    <p:sldId id="1197" r:id="rId24"/>
    <p:sldId id="1198" r:id="rId25"/>
    <p:sldId id="1199" r:id="rId26"/>
    <p:sldId id="1200" r:id="rId27"/>
    <p:sldId id="1201" r:id="rId28"/>
    <p:sldId id="1202" r:id="rId29"/>
    <p:sldId id="1203" r:id="rId30"/>
    <p:sldId id="1204" r:id="rId31"/>
    <p:sldId id="1205" r:id="rId32"/>
    <p:sldId id="1206" r:id="rId33"/>
    <p:sldId id="1207" r:id="rId34"/>
    <p:sldId id="1208" r:id="rId35"/>
    <p:sldId id="1194" r:id="rId36"/>
    <p:sldId id="1209" r:id="rId37"/>
    <p:sldId id="1210" r:id="rId38"/>
    <p:sldId id="1211" r:id="rId39"/>
    <p:sldId id="1212" r:id="rId40"/>
    <p:sldId id="1213" r:id="rId41"/>
    <p:sldId id="1214" r:id="rId42"/>
    <p:sldId id="1215" r:id="rId43"/>
    <p:sldId id="1216" r:id="rId44"/>
    <p:sldId id="1217" r:id="rId45"/>
    <p:sldId id="1218" r:id="rId46"/>
    <p:sldId id="1219" r:id="rId47"/>
    <p:sldId id="1220" r:id="rId48"/>
    <p:sldId id="1221" r:id="rId49"/>
    <p:sldId id="1222" r:id="rId50"/>
    <p:sldId id="1223" r:id="rId51"/>
    <p:sldId id="1224" r:id="rId52"/>
    <p:sldId id="1225" r:id="rId53"/>
    <p:sldId id="1226" r:id="rId54"/>
    <p:sldId id="1227" r:id="rId55"/>
    <p:sldId id="1228" r:id="rId56"/>
    <p:sldId id="1229" r:id="rId57"/>
    <p:sldId id="1230" r:id="rId58"/>
    <p:sldId id="1231" r:id="rId59"/>
    <p:sldId id="1232" r:id="rId60"/>
    <p:sldId id="1233" r:id="rId61"/>
    <p:sldId id="1234" r:id="rId62"/>
    <p:sldId id="1235" r:id="rId63"/>
    <p:sldId id="295"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52" autoAdjust="0"/>
    <p:restoredTop sz="65431" autoAdjust="0"/>
  </p:normalViewPr>
  <p:slideViewPr>
    <p:cSldViewPr snapToGrid="0">
      <p:cViewPr varScale="1">
        <p:scale>
          <a:sx n="64" d="100"/>
          <a:sy n="64" d="100"/>
        </p:scale>
        <p:origin x="-378" y="-108"/>
      </p:cViewPr>
      <p:guideLst>
        <p:guide orient="horz" pos="989"/>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53" d="100"/>
          <a:sy n="53" d="100"/>
        </p:scale>
        <p:origin x="-75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slide" Target="slides/slide4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9937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937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937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9937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1B0CBC6-CDA8-4F18-B343-F1847C776ACC}" type="slidenum">
              <a:rPr lang="en-US"/>
              <a:pPr>
                <a:defRPr/>
              </a:pPr>
              <a:t>‹#›</a:t>
            </a:fld>
            <a:endParaRPr lang="en-US" dirty="0"/>
          </a:p>
        </p:txBody>
      </p:sp>
    </p:spTree>
    <p:extLst>
      <p:ext uri="{BB962C8B-B14F-4D97-AF65-F5344CB8AC3E}">
        <p14:creationId xmlns:p14="http://schemas.microsoft.com/office/powerpoint/2010/main" val="781400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a:t>
            </a:fld>
            <a:endParaRPr lang="en-US" dirty="0"/>
          </a:p>
        </p:txBody>
      </p:sp>
    </p:spTree>
    <p:extLst>
      <p:ext uri="{BB962C8B-B14F-4D97-AF65-F5344CB8AC3E}">
        <p14:creationId xmlns:p14="http://schemas.microsoft.com/office/powerpoint/2010/main" val="4258314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surgeon will determine the width of the dermatome blade and the depth to which the dermatome is set.</a:t>
            </a:r>
          </a:p>
          <a:p>
            <a:pPr>
              <a:buFont typeface="Arial" pitchFamily="34" charset="0"/>
              <a:buChar char="•"/>
            </a:pPr>
            <a:r>
              <a:rPr lang="en-US" sz="1200" kern="1200" dirty="0" smtClean="0">
                <a:solidFill>
                  <a:schemeClr val="tx1"/>
                </a:solidFill>
                <a:latin typeface="Arial" charset="0"/>
                <a:ea typeface="+mn-ea"/>
                <a:cs typeface="+mn-cs"/>
              </a:rPr>
              <a:t>The surgical technologist must make certain the safety is engaged when the dermatome is not in immediate use.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They are available in a wide variety of sizes and designs.</a:t>
            </a:r>
          </a:p>
          <a:p>
            <a:pPr>
              <a:buFont typeface="Arial" pitchFamily="34" charset="0"/>
              <a:buChar char="•"/>
            </a:pPr>
            <a:r>
              <a:rPr lang="en-US" sz="1200" kern="1200" dirty="0" smtClean="0">
                <a:solidFill>
                  <a:schemeClr val="tx1"/>
                </a:solidFill>
                <a:latin typeface="Arial" charset="0"/>
                <a:ea typeface="+mn-ea"/>
                <a:cs typeface="+mn-cs"/>
              </a:rPr>
              <a:t>The surgical technologist is responsible for proper assembly and safe management of the drill.</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 mesher is used to expand the size of a split-thickness skin graft.</a:t>
            </a:r>
          </a:p>
          <a:p>
            <a:pPr>
              <a:buFont typeface="Arial" pitchFamily="34" charset="0"/>
              <a:buChar char="•"/>
            </a:pPr>
            <a:r>
              <a:rPr lang="en-US" sz="1200" kern="1200" dirty="0" smtClean="0">
                <a:solidFill>
                  <a:schemeClr val="tx1"/>
                </a:solidFill>
                <a:latin typeface="Arial" charset="0"/>
                <a:ea typeface="+mn-ea"/>
                <a:cs typeface="+mn-cs"/>
              </a:rPr>
              <a:t>The surgeon will feed the skin through the mesher. Once this is done, the skin then can be “stretched” to cover a larger surface area.</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instruments are included in an endobrow set? </a:t>
            </a:r>
            <a:r>
              <a:rPr lang="en-US" sz="1200" i="1" kern="1200" dirty="0" smtClean="0">
                <a:solidFill>
                  <a:schemeClr val="tx1"/>
                </a:solidFill>
                <a:latin typeface="Arial" charset="0"/>
                <a:ea typeface="+mn-ea"/>
                <a:cs typeface="+mn-cs"/>
              </a:rPr>
              <a:t>(Endobrow instruments include a 4- or 5-mm endoscope in 0- and 30-degree angles, cannulas, and a variety of periosteal elevators and instruments for blunt and sharp dissection.)</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Do any of your clinical affiliate sites have an endobrow set? </a:t>
            </a:r>
            <a:r>
              <a:rPr lang="en-US" sz="1200" i="1" kern="1200" dirty="0" smtClean="0">
                <a:solidFill>
                  <a:schemeClr val="tx1"/>
                </a:solidFill>
                <a:latin typeface="Arial" charset="0"/>
                <a:ea typeface="+mn-ea"/>
                <a:cs typeface="+mn-cs"/>
              </a:rPr>
              <a:t>(Answers will vary.)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Diseased and traumatized tissue must be removed in order to heal. The process of removing the diseased, damaged, or infected tissue is called </a:t>
            </a:r>
            <a:r>
              <a:rPr lang="en-US" sz="1200" i="1" kern="1200" dirty="0" smtClean="0">
                <a:solidFill>
                  <a:schemeClr val="tx1"/>
                </a:solidFill>
                <a:latin typeface="Arial" charset="0"/>
                <a:ea typeface="+mn-ea"/>
                <a:cs typeface="+mn-cs"/>
              </a:rPr>
              <a:t>d</a:t>
            </a:r>
            <a:r>
              <a:rPr lang="en-US" i="1" dirty="0" smtClean="0"/>
              <a:t>é</a:t>
            </a:r>
            <a:r>
              <a:rPr lang="en-US" sz="1200" i="1" kern="1200" dirty="0" smtClean="0">
                <a:solidFill>
                  <a:schemeClr val="tx1"/>
                </a:solidFill>
                <a:latin typeface="Arial" charset="0"/>
                <a:ea typeface="+mn-ea"/>
                <a:cs typeface="+mn-cs"/>
              </a:rPr>
              <a:t>bridement</a:t>
            </a:r>
            <a:r>
              <a:rPr lang="en-US" sz="1200" kern="1200" dirty="0" smtClean="0">
                <a:solidFill>
                  <a:schemeClr val="tx1"/>
                </a:solidFill>
                <a:latin typeface="Arial" charset="0"/>
                <a:ea typeface="+mn-ea"/>
                <a:cs typeface="+mn-cs"/>
              </a:rPr>
              <a:t>. There are several methods of d</a:t>
            </a:r>
            <a:r>
              <a:rPr lang="en-US" dirty="0" smtClean="0"/>
              <a:t>é</a:t>
            </a:r>
            <a:r>
              <a:rPr lang="en-US" sz="1200" kern="1200" dirty="0" smtClean="0">
                <a:solidFill>
                  <a:schemeClr val="tx1"/>
                </a:solidFill>
                <a:latin typeface="Arial" charset="0"/>
                <a:ea typeface="+mn-ea"/>
                <a:cs typeface="+mn-cs"/>
              </a:rPr>
              <a:t>bridement: chemical, surgical, or with pressurized saline.</a:t>
            </a:r>
          </a:p>
          <a:p>
            <a:pPr>
              <a:buFont typeface="Arial" pitchFamily="34" charset="0"/>
              <a:buChar char="•"/>
            </a:pPr>
            <a:r>
              <a:rPr lang="en-US" sz="1200" kern="1200" dirty="0" smtClean="0">
                <a:solidFill>
                  <a:schemeClr val="tx1"/>
                </a:solidFill>
                <a:latin typeface="Arial" charset="0"/>
                <a:ea typeface="+mn-ea"/>
                <a:cs typeface="+mn-cs"/>
              </a:rPr>
              <a:t>Grafting is the surgical implantation of biological or manufactured material into the body. There are two fundamental types of grafts: biological and synthetic.</a:t>
            </a:r>
          </a:p>
          <a:p>
            <a:pPr>
              <a:buFont typeface="Arial" pitchFamily="34" charset="0"/>
              <a:buChar char="•"/>
            </a:pPr>
            <a:r>
              <a:rPr lang="en-US" sz="1200" kern="1200" dirty="0" smtClean="0">
                <a:solidFill>
                  <a:schemeClr val="tx1"/>
                </a:solidFill>
                <a:latin typeface="Arial" charset="0"/>
                <a:ea typeface="+mn-ea"/>
                <a:cs typeface="+mn-cs"/>
              </a:rPr>
              <a:t>An implant is a synthetic, natural, or biosynthetic substance used to fill in or replace an anatomical structure.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are the most common types of lesions? </a:t>
            </a:r>
            <a:r>
              <a:rPr lang="en-US" sz="1200" i="1" kern="1200" dirty="0" smtClean="0">
                <a:solidFill>
                  <a:schemeClr val="tx1"/>
                </a:solidFill>
                <a:latin typeface="Arial" charset="0"/>
                <a:ea typeface="+mn-ea"/>
                <a:cs typeface="+mn-cs"/>
              </a:rPr>
              <a:t>(The most common types of lesions are basal cell carcinoma, squamous cell carcinoma, and malignant melanoma.)</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Discuss the surgical approach to remove superficial lesions. </a:t>
            </a:r>
            <a:r>
              <a:rPr lang="en-US" sz="1200" i="1" kern="1200" dirty="0" smtClean="0">
                <a:solidFill>
                  <a:schemeClr val="tx1"/>
                </a:solidFill>
                <a:latin typeface="Arial" charset="0"/>
                <a:ea typeface="+mn-ea"/>
                <a:cs typeface="+mn-cs"/>
              </a:rPr>
              <a:t>(During Mohs surgery, a malignant skin lesion is removed and divided into quadrants before frozen section. These quadrants are used to map the tumor and determine the exact location of malignant margins. Further excision is performed until the specimen is clear of all malignancy.)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are keloids? </a:t>
            </a:r>
            <a:r>
              <a:rPr lang="en-US" sz="1200" i="1" kern="1200" dirty="0" smtClean="0">
                <a:solidFill>
                  <a:schemeClr val="tx1"/>
                </a:solidFill>
                <a:latin typeface="Arial" charset="0"/>
                <a:ea typeface="+mn-ea"/>
                <a:cs typeface="+mn-cs"/>
              </a:rPr>
              <a:t>(A hypertrophic scar occurring in dark-skinned individuals. The scar may become bulbous and usually does not reduce over time.)</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Depending on hospital policy, the scar tissue specimen is usually not required to go to pathology as a specimen.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temperature in the OR is raised to reduce the risk of hypothermia.</a:t>
            </a:r>
          </a:p>
          <a:p>
            <a:pPr>
              <a:buFont typeface="Arial" pitchFamily="34" charset="0"/>
              <a:buChar char="•"/>
            </a:pPr>
            <a:r>
              <a:rPr lang="en-US" sz="1200" kern="1200" dirty="0" smtClean="0">
                <a:solidFill>
                  <a:schemeClr val="tx1"/>
                </a:solidFill>
                <a:latin typeface="Arial" charset="0"/>
                <a:ea typeface="+mn-ea"/>
                <a:cs typeface="+mn-cs"/>
              </a:rPr>
              <a:t>The patient is positioned to allow for exposure of the burns.</a:t>
            </a:r>
          </a:p>
          <a:p>
            <a:pPr>
              <a:buFont typeface="Arial" pitchFamily="34" charset="0"/>
              <a:buChar char="•"/>
            </a:pPr>
            <a:r>
              <a:rPr lang="en-US" sz="1200" kern="1200" dirty="0" smtClean="0">
                <a:solidFill>
                  <a:schemeClr val="tx1"/>
                </a:solidFill>
                <a:latin typeface="Arial" charset="0"/>
                <a:ea typeface="+mn-ea"/>
                <a:cs typeface="+mn-cs"/>
              </a:rPr>
              <a:t>The surgeon will remove all nonliving skin with a debrider until only living tissue remains.</a:t>
            </a:r>
          </a:p>
          <a:p>
            <a:pPr>
              <a:buFont typeface="Arial" pitchFamily="34" charset="0"/>
              <a:buChar char="•"/>
            </a:pPr>
            <a:r>
              <a:rPr lang="en-US" sz="1200" kern="1200" dirty="0" smtClean="0">
                <a:solidFill>
                  <a:schemeClr val="tx1"/>
                </a:solidFill>
                <a:latin typeface="Arial" charset="0"/>
                <a:ea typeface="+mn-ea"/>
                <a:cs typeface="+mn-cs"/>
              </a:rPr>
              <a:t>After hemostasis is achieved, an allograft may be applied by stapling.</a:t>
            </a:r>
          </a:p>
          <a:p>
            <a:pPr>
              <a:buFont typeface="Arial" pitchFamily="34" charset="0"/>
              <a:buChar char="•"/>
            </a:pPr>
            <a:r>
              <a:rPr lang="en-US" sz="1200" kern="1200" dirty="0" smtClean="0">
                <a:solidFill>
                  <a:schemeClr val="tx1"/>
                </a:solidFill>
                <a:latin typeface="Arial" charset="0"/>
                <a:ea typeface="+mn-ea"/>
                <a:cs typeface="+mn-cs"/>
              </a:rPr>
              <a:t>Patients may recover in a burn intensive care unit.</a:t>
            </a:r>
          </a:p>
          <a:p>
            <a:pPr>
              <a:buFont typeface="Arial" pitchFamily="34" charset="0"/>
              <a:buChar char="•"/>
            </a:pPr>
            <a:r>
              <a:rPr lang="en-US" sz="1200" kern="1200" dirty="0" smtClean="0">
                <a:solidFill>
                  <a:schemeClr val="tx1"/>
                </a:solidFill>
                <a:latin typeface="Arial" charset="0"/>
                <a:ea typeface="+mn-ea"/>
                <a:cs typeface="+mn-cs"/>
              </a:rPr>
              <a:t>Multiple surgeries and grafts may be required before rehab can begin.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Burns are caused by what external forces? </a:t>
            </a:r>
            <a:r>
              <a:rPr lang="en-US" sz="1200" i="1" kern="1200" dirty="0" smtClean="0">
                <a:solidFill>
                  <a:schemeClr val="tx1"/>
                </a:solidFill>
                <a:latin typeface="Arial" charset="0"/>
                <a:ea typeface="+mn-ea"/>
                <a:cs typeface="+mn-cs"/>
              </a:rPr>
              <a:t>(Burns are caused by flame, scalding [liquid], electrical current, radiation, or chemicals.)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Burns are classified by the depth of the tissue affected.</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 sunburn is an example of a first-degree burn.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Familiarize yourself with the chapter terminology.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Blister formation occurs in second-degree burns.</a:t>
            </a:r>
          </a:p>
          <a:p>
            <a:pPr>
              <a:buFont typeface="Arial" pitchFamily="34" charset="0"/>
              <a:buChar char="•"/>
            </a:pPr>
            <a:r>
              <a:rPr lang="en-US" sz="1200" kern="1200" dirty="0" smtClean="0">
                <a:solidFill>
                  <a:schemeClr val="tx1"/>
                </a:solidFill>
                <a:latin typeface="Arial" charset="0"/>
                <a:ea typeface="+mn-ea"/>
                <a:cs typeface="+mn-cs"/>
              </a:rPr>
              <a:t>Touching a hot object, such an iron or an oven rack, will cause a second-degree burn.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Why is there little pain associated with a third-degree burn? </a:t>
            </a:r>
            <a:r>
              <a:rPr lang="en-US" sz="1200" i="1" kern="1200" dirty="0" smtClean="0">
                <a:solidFill>
                  <a:schemeClr val="tx1"/>
                </a:solidFill>
                <a:latin typeface="Arial" charset="0"/>
                <a:ea typeface="+mn-ea"/>
                <a:cs typeface="+mn-cs"/>
              </a:rPr>
              <a:t>(The nerves are dead.)</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Why does the pain increase as the patient heals? </a:t>
            </a:r>
            <a:r>
              <a:rPr lang="en-US" sz="1200" i="1" kern="1200" dirty="0" smtClean="0">
                <a:solidFill>
                  <a:schemeClr val="tx1"/>
                </a:solidFill>
                <a:latin typeface="Arial" charset="0"/>
                <a:ea typeface="+mn-ea"/>
                <a:cs typeface="+mn-cs"/>
              </a:rPr>
              <a:t>(Eschar can damage the deep layers of tissue.)</a:t>
            </a:r>
            <a:endParaRPr lang="en-US" i="1"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is the difference between a split-thickness graft and a full-thickness graft? </a:t>
            </a:r>
            <a:r>
              <a:rPr lang="en-US" sz="1200" i="1" kern="1200" dirty="0" smtClean="0">
                <a:solidFill>
                  <a:schemeClr val="tx1"/>
                </a:solidFill>
                <a:latin typeface="Arial" charset="0"/>
                <a:ea typeface="+mn-ea"/>
                <a:cs typeface="+mn-cs"/>
              </a:rPr>
              <a:t>(Full-thickness skin grafts consist of the epidermis and the whole thickness of the dermis. Split-thickness grafts consist of the epidermis and a variable portion of the dermis.)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The donor site is not prepped with Betadine; instead, Hibiclens or pHisoHex is used. Why? </a:t>
            </a:r>
            <a:r>
              <a:rPr lang="en-US" sz="1200" i="1" kern="1200" dirty="0" smtClean="0">
                <a:solidFill>
                  <a:schemeClr val="tx1"/>
                </a:solidFill>
                <a:latin typeface="Arial" charset="0"/>
                <a:ea typeface="+mn-ea"/>
                <a:cs typeface="+mn-cs"/>
              </a:rPr>
              <a:t>(Answers will vary.)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Also called a </a:t>
            </a:r>
            <a:r>
              <a:rPr lang="en-US" sz="1200" i="1" kern="1200" dirty="0" smtClean="0">
                <a:solidFill>
                  <a:schemeClr val="tx1"/>
                </a:solidFill>
                <a:latin typeface="Arial" charset="0"/>
                <a:ea typeface="+mn-ea"/>
                <a:cs typeface="+mn-cs"/>
              </a:rPr>
              <a:t>flap graft </a:t>
            </a:r>
            <a:r>
              <a:rPr lang="en-US" sz="1200" kern="1200" dirty="0" smtClean="0">
                <a:solidFill>
                  <a:schemeClr val="tx1"/>
                </a:solidFill>
                <a:latin typeface="Arial" charset="0"/>
                <a:ea typeface="+mn-ea"/>
                <a:cs typeface="+mn-cs"/>
              </a:rPr>
              <a:t>– is raised from the donor site but not immediately severed free.</a:t>
            </a:r>
          </a:p>
          <a:p>
            <a:pPr>
              <a:buFont typeface="Arial" pitchFamily="34" charset="0"/>
              <a:buChar char="•"/>
            </a:pPr>
            <a:r>
              <a:rPr lang="en-US" sz="1200" kern="1200" dirty="0" smtClean="0">
                <a:solidFill>
                  <a:schemeClr val="tx1"/>
                </a:solidFill>
                <a:latin typeface="Arial" charset="0"/>
                <a:ea typeface="+mn-ea"/>
                <a:cs typeface="+mn-cs"/>
              </a:rPr>
              <a:t>A near graft is created in adjacent tissue. Distant grafts are created from the trunk or other areas for use on a limb.</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Pedicle grafts are used to cover a soft tissue defect.</a:t>
            </a:r>
          </a:p>
          <a:p>
            <a:pPr>
              <a:buFont typeface="Arial" pitchFamily="34" charset="0"/>
              <a:buChar char="•"/>
            </a:pPr>
            <a:r>
              <a:rPr lang="en-US" sz="1200" kern="1200" dirty="0" smtClean="0">
                <a:solidFill>
                  <a:schemeClr val="tx1"/>
                </a:solidFill>
                <a:latin typeface="Arial" charset="0"/>
                <a:ea typeface="+mn-ea"/>
                <a:cs typeface="+mn-cs"/>
              </a:rPr>
              <a:t>A rotation flap is a type of pedicle flap where the flap is rotated into position from a pivot point.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Blepharoplasty is performed mostly on the aging adult. Why? </a:t>
            </a:r>
            <a:r>
              <a:rPr lang="en-US" sz="1200" i="1" kern="1200" dirty="0" smtClean="0">
                <a:solidFill>
                  <a:schemeClr val="tx1"/>
                </a:solidFill>
                <a:latin typeface="Arial" charset="0"/>
                <a:ea typeface="+mn-ea"/>
                <a:cs typeface="+mn-cs"/>
              </a:rPr>
              <a:t>(With advancing age, the eyelids lose elasticity and tone and may obscure vision.)</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The surgeon determines how much skin needs to be removed by pinching the skin of the upper lid between forceps.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surgeon will mark the incision area before surgery and extend the lateral margin past the outer canthus of the eye.</a:t>
            </a:r>
          </a:p>
          <a:p>
            <a:pPr>
              <a:buFont typeface="Arial" pitchFamily="34" charset="0"/>
              <a:buChar char="•"/>
            </a:pPr>
            <a:r>
              <a:rPr lang="en-US" sz="1200" kern="1200" dirty="0" smtClean="0">
                <a:solidFill>
                  <a:schemeClr val="tx1"/>
                </a:solidFill>
                <a:latin typeface="Arial" charset="0"/>
                <a:ea typeface="+mn-ea"/>
                <a:cs typeface="+mn-cs"/>
              </a:rPr>
              <a:t>An incision is made with a #15 blade.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brow may droop with age and deepen the furrows over the eyes. This may lead to eyebrow ptosis and upper-lid hooding of the eye.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brow lift is performed to rejuvenate the upper third of the face.</a:t>
            </a:r>
          </a:p>
          <a:p>
            <a:pPr>
              <a:buFont typeface="Arial" pitchFamily="34" charset="0"/>
              <a:buChar char="•"/>
            </a:pPr>
            <a:r>
              <a:rPr lang="en-US" sz="1200" kern="1200" dirty="0" smtClean="0">
                <a:solidFill>
                  <a:schemeClr val="tx1"/>
                </a:solidFill>
                <a:latin typeface="Arial" charset="0"/>
                <a:ea typeface="+mn-ea"/>
                <a:cs typeface="+mn-cs"/>
              </a:rPr>
              <a:t>A brow lift is often performed before a blepharoplasty.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This is the removal of redundant scalp tissue.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Plastic surgery is performed for either reconstructive or cosmetic purposes.</a:t>
            </a:r>
          </a:p>
          <a:p>
            <a:pPr>
              <a:buFont typeface="Arial" pitchFamily="34" charset="0"/>
              <a:buChar char="•"/>
            </a:pPr>
            <a:r>
              <a:rPr lang="en-US" sz="1200" kern="1200" dirty="0" smtClean="0">
                <a:solidFill>
                  <a:schemeClr val="tx1"/>
                </a:solidFill>
                <a:latin typeface="Arial" charset="0"/>
                <a:ea typeface="+mn-ea"/>
                <a:cs typeface="+mn-cs"/>
              </a:rPr>
              <a:t>Many plastic surgery procedures are performed in outpatient centers or in the surgeon’s office.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Intraoperatively, the patient is placed in the lounge chair position.</a:t>
            </a:r>
          </a:p>
          <a:p>
            <a:pPr>
              <a:buFont typeface="Arial" pitchFamily="34" charset="0"/>
              <a:buChar char="•"/>
            </a:pPr>
            <a:r>
              <a:rPr lang="en-US" sz="1200" kern="1200" dirty="0" smtClean="0">
                <a:solidFill>
                  <a:schemeClr val="tx1"/>
                </a:solidFill>
                <a:latin typeface="Arial" charset="0"/>
                <a:ea typeface="+mn-ea"/>
                <a:cs typeface="+mn-cs"/>
              </a:rPr>
              <a:t>What are the three sites used for the scalp incisions?</a:t>
            </a:r>
          </a:p>
          <a:p>
            <a:pPr>
              <a:buFont typeface="Arial" pitchFamily="34" charset="0"/>
              <a:buChar char="•"/>
            </a:pPr>
            <a:r>
              <a:rPr lang="en-US" sz="1200" kern="1200" dirty="0" smtClean="0">
                <a:solidFill>
                  <a:schemeClr val="tx1"/>
                </a:solidFill>
                <a:latin typeface="Arial" charset="0"/>
                <a:ea typeface="+mn-ea"/>
                <a:cs typeface="+mn-cs"/>
              </a:rPr>
              <a:t>The 30-degree endoscope is used for this procedure.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 rhytidectomy is commonly referred to as a </a:t>
            </a:r>
            <a:r>
              <a:rPr lang="en-US" sz="1200" i="1" kern="1200" dirty="0" smtClean="0">
                <a:solidFill>
                  <a:schemeClr val="tx1"/>
                </a:solidFill>
                <a:latin typeface="Arial" charset="0"/>
                <a:ea typeface="+mn-ea"/>
                <a:cs typeface="+mn-cs"/>
              </a:rPr>
              <a:t>facelift</a:t>
            </a:r>
            <a:r>
              <a:rPr lang="en-US" sz="1200" kern="1200" dirty="0" smtClean="0">
                <a:solidFill>
                  <a:schemeClr val="tx1"/>
                </a:solidFill>
                <a:latin typeface="Arial" charset="0"/>
                <a:ea typeface="+mn-ea"/>
                <a:cs typeface="+mn-cs"/>
              </a:rPr>
              <a:t>.</a:t>
            </a:r>
          </a:p>
          <a:p>
            <a:pPr>
              <a:buFont typeface="Arial" pitchFamily="34" charset="0"/>
              <a:buChar char="•"/>
            </a:pPr>
            <a:r>
              <a:rPr lang="en-US" sz="1200" kern="1200" dirty="0" smtClean="0">
                <a:solidFill>
                  <a:schemeClr val="tx1"/>
                </a:solidFill>
                <a:latin typeface="Arial" charset="0"/>
                <a:ea typeface="+mn-ea"/>
                <a:cs typeface="+mn-cs"/>
              </a:rPr>
              <a:t>In this procedure, the superficial muscular aponeurotic system (SMAS) will be elevated off the parotid gland and neck for a deep-layer rhytidectomy.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 drain may be placed in the postauricular incision.</a:t>
            </a:r>
          </a:p>
          <a:p>
            <a:pPr>
              <a:buFont typeface="Arial" pitchFamily="34" charset="0"/>
              <a:buChar char="•"/>
            </a:pPr>
            <a:r>
              <a:rPr lang="en-US" sz="1200" kern="1200" dirty="0" smtClean="0">
                <a:solidFill>
                  <a:schemeClr val="tx1"/>
                </a:solidFill>
                <a:latin typeface="Arial" charset="0"/>
                <a:ea typeface="+mn-ea"/>
                <a:cs typeface="+mn-cs"/>
              </a:rPr>
              <a:t>A supportive dressing or fascioplasty splint is applied after the incision is closed.</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Removes the epidermis and a portion of the dermis to reduce facial lines and wrinkles.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Implants for facial augmentation are made from many different materials. Name some. </a:t>
            </a:r>
            <a:r>
              <a:rPr lang="en-US" sz="1200" i="1" kern="1200" dirty="0" smtClean="0">
                <a:solidFill>
                  <a:schemeClr val="tx1"/>
                </a:solidFill>
                <a:latin typeface="Arial" charset="0"/>
                <a:ea typeface="+mn-ea"/>
                <a:cs typeface="+mn-cs"/>
              </a:rPr>
              <a:t>(silicone, acrylic polymers, polyethylene, Gore-Tex, and mesh.)</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The type of implant used depends on the deformity being corrected.</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Often involve multiple surgeries. These procedures are complex and many approaches can be used.</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implants used for breast augmentation may be filled with either saline or silicone, or a combination of the two.</a:t>
            </a:r>
          </a:p>
          <a:p>
            <a:pPr>
              <a:buFont typeface="Arial" pitchFamily="34" charset="0"/>
              <a:buChar char="•"/>
            </a:pPr>
            <a:r>
              <a:rPr lang="en-US" sz="1200" kern="1200" dirty="0" smtClean="0">
                <a:solidFill>
                  <a:schemeClr val="tx1"/>
                </a:solidFill>
                <a:latin typeface="Arial" charset="0"/>
                <a:ea typeface="+mn-ea"/>
                <a:cs typeface="+mn-cs"/>
              </a:rPr>
              <a:t>When a saline implant is used, the surgical technologist must inform the circulator so that amount of saline used can be documented on the patient’s chart.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are some symptoms of macromastia? </a:t>
            </a:r>
            <a:r>
              <a:rPr lang="en-US" sz="1200" i="1" kern="1200" dirty="0" smtClean="0">
                <a:solidFill>
                  <a:schemeClr val="tx1"/>
                </a:solidFill>
                <a:latin typeface="Arial" charset="0"/>
                <a:ea typeface="+mn-ea"/>
                <a:cs typeface="+mn-cs"/>
              </a:rPr>
              <a:t>(Macromastia [excessively large breasts] is related to the weight and size of the breast. The increased forward weight can cause cervical and thoracic pain. Patients also may suffer socially and psychologically.)</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Any tissue removed from the breast must be weighed. Why? </a:t>
            </a:r>
            <a:r>
              <a:rPr lang="en-US" sz="1200" i="1" kern="1200" dirty="0" smtClean="0">
                <a:solidFill>
                  <a:schemeClr val="tx1"/>
                </a:solidFill>
                <a:latin typeface="Arial" charset="0"/>
                <a:ea typeface="+mn-ea"/>
                <a:cs typeface="+mn-cs"/>
              </a:rPr>
              <a:t>(This is done to ensure that approximately the same amount of tissue is removed from each breast.)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 TRAM flap is used to reconstruct the breast without the use of implants.</a:t>
            </a:r>
          </a:p>
          <a:p>
            <a:pPr>
              <a:buFont typeface="Arial" pitchFamily="34" charset="0"/>
              <a:buChar char="•"/>
            </a:pPr>
            <a:r>
              <a:rPr lang="en-US" sz="1200" kern="1200" dirty="0" smtClean="0">
                <a:solidFill>
                  <a:schemeClr val="tx1"/>
                </a:solidFill>
                <a:latin typeface="Arial" charset="0"/>
                <a:ea typeface="+mn-ea"/>
                <a:cs typeface="+mn-cs"/>
              </a:rPr>
              <a:t>A TRAM flap is performed after mastectomy.</a:t>
            </a:r>
          </a:p>
          <a:p>
            <a:pPr>
              <a:buFont typeface="Arial" pitchFamily="34" charset="0"/>
              <a:buChar char="•"/>
            </a:pPr>
            <a:r>
              <a:rPr lang="en-US" sz="1200" kern="1200" dirty="0" smtClean="0">
                <a:solidFill>
                  <a:schemeClr val="tx1"/>
                </a:solidFill>
                <a:latin typeface="Arial" charset="0"/>
                <a:ea typeface="+mn-ea"/>
                <a:cs typeface="+mn-cs"/>
              </a:rPr>
              <a:t>A flap of tissue and muscle is removed from the lower abdomen and transferred to the mastectomy site.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areola is reconstructed from a graft taken from the thigh or the postauricular region.</a:t>
            </a:r>
          </a:p>
          <a:p>
            <a:pPr>
              <a:buFont typeface="Arial" pitchFamily="34" charset="0"/>
              <a:buChar char="•"/>
            </a:pPr>
            <a:r>
              <a:rPr lang="en-US" sz="1200" kern="1200" dirty="0" smtClean="0">
                <a:solidFill>
                  <a:schemeClr val="tx1"/>
                </a:solidFill>
                <a:latin typeface="Arial" charset="0"/>
                <a:ea typeface="+mn-ea"/>
                <a:cs typeface="+mn-cs"/>
              </a:rPr>
              <a:t>A nipple can be created from a full-thickness graft from the labia. Nipples can also be reconstructed from the skin and tattooed later to more closely resemble the other existing nipple.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function does the skin serve? </a:t>
            </a:r>
            <a:r>
              <a:rPr lang="en-US" sz="1200" i="1" kern="1200" dirty="0" smtClean="0">
                <a:solidFill>
                  <a:schemeClr val="tx1"/>
                </a:solidFill>
                <a:latin typeface="Arial" charset="0"/>
                <a:ea typeface="+mn-ea"/>
                <a:cs typeface="+mn-cs"/>
              </a:rPr>
              <a:t>(The skin protects tissues and organs, gets rid of waste, stores nutrients, excretes water, and dissipates heat.)</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The skin is composed of how many layers? </a:t>
            </a:r>
            <a:r>
              <a:rPr lang="en-US" sz="1200" i="1" kern="1200" dirty="0" smtClean="0">
                <a:solidFill>
                  <a:schemeClr val="tx1"/>
                </a:solidFill>
                <a:latin typeface="Arial" charset="0"/>
                <a:ea typeface="+mn-ea"/>
                <a:cs typeface="+mn-cs"/>
              </a:rPr>
              <a:t>(3)</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Why is the area targeted for liposuction injected with lidocaine and epinephrine mixed with lactated Ringer’s solution? </a:t>
            </a:r>
            <a:r>
              <a:rPr lang="en-US" sz="1200" i="1" kern="1200" dirty="0" smtClean="0">
                <a:solidFill>
                  <a:schemeClr val="tx1"/>
                </a:solidFill>
                <a:latin typeface="Arial" charset="0"/>
                <a:ea typeface="+mn-ea"/>
                <a:cs typeface="+mn-cs"/>
              </a:rPr>
              <a:t>(Answers will vary.)</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Cannulas that are 4- to 5-mm in diameter are used on deep areas. Superficial areas require 2- to 3-mm cannulas.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Panniculectomy is the removal of excess abdominal tissue (skin and adipose tissue).</a:t>
            </a:r>
          </a:p>
          <a:p>
            <a:pPr>
              <a:buFont typeface="Arial" pitchFamily="34" charset="0"/>
              <a:buChar char="•"/>
            </a:pPr>
            <a:r>
              <a:rPr lang="en-US" sz="1200" kern="1200" dirty="0" smtClean="0">
                <a:solidFill>
                  <a:schemeClr val="tx1"/>
                </a:solidFill>
                <a:latin typeface="Arial" charset="0"/>
                <a:ea typeface="+mn-ea"/>
                <a:cs typeface="+mn-cs"/>
              </a:rPr>
              <a:t>The tissue apron (pannus) can be very uncomfortable for patients. Often patients complain of constant rashes and sores under the excess tissue.</a:t>
            </a:r>
          </a:p>
          <a:p>
            <a:pPr>
              <a:buFont typeface="Arial" pitchFamily="34" charset="0"/>
              <a:buChar char="•"/>
            </a:pPr>
            <a:r>
              <a:rPr lang="en-US" sz="1200" kern="1200" dirty="0" smtClean="0">
                <a:solidFill>
                  <a:schemeClr val="tx1"/>
                </a:solidFill>
                <a:latin typeface="Arial" charset="0"/>
                <a:ea typeface="+mn-ea"/>
                <a:cs typeface="+mn-cs"/>
              </a:rPr>
              <a:t>The patient must be placed in a high Fowler's position for 24 hours postoperatively.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structures are found within the dermis? </a:t>
            </a:r>
            <a:r>
              <a:rPr lang="en-US" sz="1200" i="1" kern="1200" dirty="0" smtClean="0">
                <a:solidFill>
                  <a:schemeClr val="tx1"/>
                </a:solidFill>
                <a:latin typeface="Arial" charset="0"/>
                <a:ea typeface="+mn-ea"/>
                <a:cs typeface="+mn-cs"/>
              </a:rPr>
              <a:t>(A large portion of the vascular plexus in the dermis bypasses the capillaries through an arteriovenous network in which small arteries flow directly into venules.)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How do sweat glands regulate body temperature?</a:t>
            </a:r>
            <a:r>
              <a:rPr lang="en-US" sz="1200" i="1" kern="1200" dirty="0" smtClean="0">
                <a:solidFill>
                  <a:schemeClr val="tx1"/>
                </a:solidFill>
                <a:latin typeface="Arial" charset="0"/>
                <a:ea typeface="+mn-ea"/>
                <a:cs typeface="+mn-cs"/>
              </a:rPr>
              <a:t> (Sweat helps regulate the body temperature by cooling it through evaporation.)</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The dermis has numerous sensory receptors, which inform the brain about environmental change or danger.</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skin contains several specialized structures called </a:t>
            </a:r>
            <a:r>
              <a:rPr lang="en-US" sz="1200" i="1" kern="1200" dirty="0" smtClean="0">
                <a:solidFill>
                  <a:schemeClr val="tx1"/>
                </a:solidFill>
                <a:latin typeface="Arial" charset="0"/>
                <a:ea typeface="+mn-ea"/>
                <a:cs typeface="+mn-cs"/>
              </a:rPr>
              <a:t>appendages</a:t>
            </a:r>
            <a:r>
              <a:rPr lang="en-US" sz="1200" kern="1200" dirty="0" smtClean="0">
                <a:solidFill>
                  <a:schemeClr val="tx1"/>
                </a:solidFill>
                <a:latin typeface="Arial" charset="0"/>
                <a:ea typeface="+mn-ea"/>
                <a:cs typeface="+mn-cs"/>
              </a:rPr>
              <a:t>.</a:t>
            </a:r>
          </a:p>
          <a:p>
            <a:pPr>
              <a:buFont typeface="Arial" pitchFamily="34" charset="0"/>
              <a:buChar char="•"/>
            </a:pPr>
            <a:r>
              <a:rPr lang="en-US" sz="1200" kern="1200" dirty="0" smtClean="0">
                <a:solidFill>
                  <a:schemeClr val="tx1"/>
                </a:solidFill>
                <a:latin typeface="Arial" charset="0"/>
                <a:ea typeface="+mn-ea"/>
                <a:cs typeface="+mn-cs"/>
              </a:rPr>
              <a:t>Hair covers most areas of the body except palms of the hands and soles of the feet.</a:t>
            </a:r>
          </a:p>
          <a:p>
            <a:pPr>
              <a:buFont typeface="Arial" pitchFamily="34" charset="0"/>
              <a:buChar char="•"/>
            </a:pPr>
            <a:r>
              <a:rPr lang="en-US" sz="1200" kern="1200" dirty="0" smtClean="0">
                <a:solidFill>
                  <a:schemeClr val="tx1"/>
                </a:solidFill>
                <a:latin typeface="Arial" charset="0"/>
                <a:ea typeface="+mn-ea"/>
                <a:cs typeface="+mn-cs"/>
              </a:rPr>
              <a:t>There are two types of sweat glands: apocrine and eccrine. </a:t>
            </a:r>
          </a:p>
          <a:p>
            <a:pPr>
              <a:buFont typeface="Arial" pitchFamily="34" charset="0"/>
              <a:buChar char="•"/>
            </a:pPr>
            <a:r>
              <a:rPr lang="en-US" sz="1200" kern="1200" dirty="0" smtClean="0">
                <a:solidFill>
                  <a:schemeClr val="tx1"/>
                </a:solidFill>
                <a:latin typeface="Arial" charset="0"/>
                <a:ea typeface="+mn-ea"/>
                <a:cs typeface="+mn-cs"/>
              </a:rPr>
              <a:t>Sebaceous glands produce sebum – an oil – found everywhere except palms of the hands and soles of the feet.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Do not allow any prep solution to pool in the eyes or ears. Some prep solutions may cause severe corneal abrasions if allowed to pool in the eyes.</a:t>
            </a:r>
          </a:p>
          <a:p>
            <a:pPr>
              <a:buFont typeface="Arial" pitchFamily="34" charset="0"/>
              <a:buChar char="•"/>
            </a:pPr>
            <a:r>
              <a:rPr lang="en-US" sz="1200" kern="1200" dirty="0" smtClean="0">
                <a:solidFill>
                  <a:schemeClr val="tx1"/>
                </a:solidFill>
                <a:latin typeface="Arial" charset="0"/>
                <a:ea typeface="+mn-ea"/>
                <a:cs typeface="+mn-cs"/>
              </a:rPr>
              <a:t>The prep and drape depend on the area of the body being worked on.</a:t>
            </a:r>
          </a:p>
          <a:p>
            <a:pPr>
              <a:buFont typeface="Arial" pitchFamily="34" charset="0"/>
              <a:buChar char="•"/>
            </a:pPr>
            <a:r>
              <a:rPr lang="en-US" sz="1200" kern="1200" dirty="0" smtClean="0">
                <a:solidFill>
                  <a:schemeClr val="tx1"/>
                </a:solidFill>
                <a:latin typeface="Arial" charset="0"/>
                <a:ea typeface="+mn-ea"/>
                <a:cs typeface="+mn-cs"/>
              </a:rPr>
              <a:t>For facial cases, a head drape is used along with a long body drape.</a:t>
            </a:r>
          </a:p>
          <a:p>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Why is it necessary to cover the patient’s hair? </a:t>
            </a:r>
            <a:r>
              <a:rPr lang="en-US" sz="1200" i="1" kern="1200" dirty="0" smtClean="0">
                <a:solidFill>
                  <a:schemeClr val="tx1"/>
                </a:solidFill>
                <a:latin typeface="Arial" charset="0"/>
                <a:ea typeface="+mn-ea"/>
                <a:cs typeface="+mn-cs"/>
              </a:rPr>
              <a:t>(Hair on the sterile field would cause contamination.)</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When placing the towel clip, take care not to pinch the patient’s skin.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Many hospitals have plastic instrument sets. Others may use a minor general tray and add smaller instruments, such as mosquito forceps and plastic surgery scissors.</a:t>
            </a:r>
          </a:p>
          <a:p>
            <a:pPr>
              <a:buFont typeface="Arial" pitchFamily="34" charset="0"/>
              <a:buChar char="•"/>
            </a:pPr>
            <a:r>
              <a:rPr lang="en-US" sz="1200" kern="1200" dirty="0" smtClean="0">
                <a:solidFill>
                  <a:schemeClr val="tx1"/>
                </a:solidFill>
                <a:latin typeface="Arial" charset="0"/>
                <a:ea typeface="+mn-ea"/>
                <a:cs typeface="+mn-cs"/>
              </a:rPr>
              <a:t>Some plastic surgery procedures require special instrumentation, such as facelift scissors or a CO</a:t>
            </a:r>
            <a:r>
              <a:rPr lang="en-US" sz="1200" kern="1200" baseline="-25000" dirty="0" smtClean="0">
                <a:solidFill>
                  <a:schemeClr val="tx1"/>
                </a:solidFill>
                <a:latin typeface="Arial" charset="0"/>
                <a:ea typeface="+mn-ea"/>
                <a:cs typeface="+mn-cs"/>
              </a:rPr>
              <a:t>2</a:t>
            </a:r>
            <a:r>
              <a:rPr lang="en-US" sz="1200" kern="1200" dirty="0" smtClean="0">
                <a:solidFill>
                  <a:schemeClr val="tx1"/>
                </a:solidFill>
                <a:latin typeface="Arial" charset="0"/>
                <a:ea typeface="+mn-ea"/>
                <a:cs typeface="+mn-cs"/>
              </a:rPr>
              <a:t> laser.</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A1A1EC4F-8AEB-42A8-8592-14C79A110CB4}" type="datetime1">
              <a:rPr lang="en-US" smtClean="0"/>
              <a:t>2/15/2013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9B30792-1C73-405A-A58F-4F94DAC975AB}"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C4DBCEE8-4FA1-4D2B-B495-B598612F35A4}" type="slidenum">
              <a:rPr lang="en-US"/>
              <a:pPr>
                <a:defRPr/>
              </a:pPr>
              <a:t>‹#›</a:t>
            </a:fld>
            <a:r>
              <a:rPr lang="en-US" dirty="0"/>
              <a:t> of 23</a:t>
            </a: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F5E8B319-8B15-45B7-85E4-A76F0D812BAC}" type="slidenum">
              <a:rPr lang="en-US"/>
              <a:pPr>
                <a:defRPr/>
              </a:pPr>
              <a:t>‹#›</a:t>
            </a:fld>
            <a:r>
              <a:rPr lang="en-US" dirty="0"/>
              <a:t> of 23</a:t>
            </a: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252BBE9-2BA3-4E20-8B55-3B262CBF642D}" type="slidenum">
              <a:rPr lang="en-US"/>
              <a:pPr>
                <a:defRPr/>
              </a:pPr>
              <a:t>‹#›</a:t>
            </a:fld>
            <a:r>
              <a:rPr lang="en-US" dirty="0"/>
              <a:t> of 23</a:t>
            </a: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CC5ACCA-126C-4900-8D00-744BCF5BD2EC}" type="slidenum">
              <a:rPr lang="en-US"/>
              <a:pPr>
                <a:defRPr/>
              </a:pPr>
              <a:t>‹#›</a:t>
            </a:fld>
            <a:r>
              <a:rPr lang="en-US" dirty="0"/>
              <a:t> of 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2ABB60A-DE68-4DFA-8B2C-A30C6850C460}" type="slidenum">
              <a:rPr lang="en-US"/>
              <a:pPr>
                <a:defRPr/>
              </a:pPr>
              <a:t>‹#›</a:t>
            </a:fld>
            <a:r>
              <a:rPr lang="en-US" dirty="0"/>
              <a:t> of 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C4ADEDB-CB70-47FD-8FD6-13F3AC8AAD50}"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077AAC2-2483-45BC-8828-145C8F88321D}"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6A2B1B-65BA-472C-818C-096E89E6C1FA}"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0F527-C392-48F8-97DD-40FBC720C386}"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D09E1-576A-49BA-B137-139D3088F457}"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9CF365-B558-4C69-B785-4B8FECFAA47F}"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5BEDDC-F7A2-4DA9-9201-899C102355B7}"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2B002D-F994-4F99-9AF0-EE35AC920C31}" type="datetime1">
              <a:rPr lang="en-US" smtClean="0"/>
              <a:t>2/15/2013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4F0843-B618-41CB-9649-317A1F17D0E4}" type="datetime1">
              <a:rPr lang="en-US" smtClean="0"/>
              <a:t>2/15/2013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02188-1A26-40B4-A452-FE19E11B7F3D}" type="datetime1">
              <a:rPr lang="en-US" smtClean="0"/>
              <a:t>2/15/2013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BBC8F-455E-477A-9295-C6D05D0B38E8}"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F729D-00FC-4C9A-AACE-9CA6B95CCA32}"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C7A164-8B47-40C3-9442-945C85BB1609}"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FF34E0-9BD2-45F2-BC61-64BED0188CA5}"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C5318-F006-4D76-839E-439AA1A7A095}"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0F8889-1687-4C24-9599-6A8A4B819E4B}"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6F4C9-4AA6-4122-BD37-0106CEF5817E}"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F217B7-4E1E-46C4-A1A4-F3DE876BECD6}"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82888C-6247-4CFD-A8F2-E989857CD357}"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E1CEEF-6DC7-4805-A97A-F06CD89EB338}" type="datetime1">
              <a:rPr lang="en-US" smtClean="0"/>
              <a:t>2/15/2013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FB7515-4CFB-4D9D-9B9C-D9AD71756C44}" type="datetime1">
              <a:rPr lang="en-US" smtClean="0"/>
              <a:t>2/15/2013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6ED6F-7925-49FC-8AA8-68120348E9AF}" type="datetime1">
              <a:rPr lang="en-US" smtClean="0"/>
              <a:t>2/15/2013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25EE5-632A-4FE7-9963-DF814BD653BE}"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CF04C-8794-4B34-8140-A417A2C525CB}"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D07CE-5BB3-4560-813F-3A7C0D17F077}"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10C66-F8B1-40B6-8B84-EAA1C07969B4}"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13ECB7E7-50AF-415E-A0A2-3B6197F08C62}" type="datetime1">
              <a:rPr lang="en-US" smtClean="0"/>
              <a:t>2/15/2013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B48F60-ABD1-48C7-B1DF-A131C5950BB0}"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A48C1F64-A540-4A60-A096-0C44B1908AF4}"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B16C492A-DE04-4F14-BDF0-F039FE56BA88}"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DA8756FE-C49A-4DF8-B7FF-ED777A1B511F}" type="datetime1">
              <a:rPr lang="en-US" smtClean="0"/>
              <a:t>2/15/2013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D7EDF54A-5E9D-42DB-9D47-818B71B78FB7}" type="datetime1">
              <a:rPr lang="en-US" smtClean="0"/>
              <a:t>2/15/2013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878A4BA4-B6CA-46FE-A2A0-380E56CEEAF8}" type="datetime1">
              <a:rPr lang="en-US" smtClean="0"/>
              <a:t>2/15/2013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F2EA0CD5-8DA8-42FE-A007-892A125C341D}"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D9790540-B2F4-4DE0-B2E1-CA5E45AFBDEA}" type="datetime1">
              <a:rPr lang="en-US" smtClean="0"/>
              <a:t>2/15/2013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54E9A3E3-2C7C-489B-9060-C03BFCCF4892}"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6FDC4200-F092-4B4E-9E60-D84556B6D316}"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F39C4D-634F-4523-B6DB-F2987E91C17B}"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D33418-F4E6-45A7-9EEC-A31939365783}"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75A5C3-49A7-466A-AAF5-EF895AF7E752}"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1D694C-E244-42A1-9254-D8F7A3B1A0C3}"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34BFDC-F58B-40F7-A5F6-7D57E8FF1E52}"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6911E-E433-4537-A84A-1CCE52AA2A38}" type="datetime1">
              <a:rPr lang="en-US" smtClean="0"/>
              <a:t>2/15/2013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37F199-A0F4-42F4-8D56-CD915C776E6E}" type="datetime1">
              <a:rPr lang="en-US" smtClean="0"/>
              <a:t>2/15/2013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3059E-BD31-47F3-9AF5-4B030DE68660}" type="datetime1">
              <a:rPr lang="en-US" smtClean="0"/>
              <a:t>2/15/2013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49C80-CB70-4A89-9FB2-1A065BC4EA65}"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3D138-5C23-4FEB-8760-9EDCC88AEF31}"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5305-AA58-41BF-B810-5320B9661253}"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4F41F0-9BD0-44C0-8643-57B928179DAA}"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E2A53-0CC3-4C5D-8715-29AF57F0EF25}" type="datetime1">
              <a:rPr lang="en-US" smtClean="0"/>
              <a:t>2/15/2013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8A3101-99A7-44BF-A18C-380B9CC23579}"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38E1A-D6E4-4402-9063-55FF14FCA884}"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19C5A9-C7D1-4ED1-9FA4-E16511FB9C44}"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7870F2-5E88-4D55-A223-42F85BF81F39}"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CBD8F6-2FDB-497B-A742-0B32BB038D5E}" type="datetime1">
              <a:rPr lang="en-US" smtClean="0"/>
              <a:t>2/15/2013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99642F-BD4C-4BF4-8E79-4F343B5F3E32}" type="datetime1">
              <a:rPr lang="en-US" smtClean="0"/>
              <a:t>2/15/2013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31DCF-354F-446E-AA33-75E4D340BECA}" type="datetime1">
              <a:rPr lang="en-US" smtClean="0"/>
              <a:t>2/15/2013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F6489-6C33-4BD9-BDB6-1429EF512259}"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46893-9F1B-4AFF-9602-C0C670F46EC3}"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611D6-4135-4C73-8D5C-268EBAD964CA}"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13EB40-7CD2-4D80-B285-7A4EF9618AF0}" type="datetime1">
              <a:rPr lang="en-US" smtClean="0"/>
              <a:t>2/15/2013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CCEEF7-61B1-4A16-B1A9-B89D96503D22}"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FE0EC0-04D2-47C4-B9FC-116341E47D9D}"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B2ED7-E371-451C-AB75-1126F87D7590}"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A2A09C-D712-46AF-8EB2-4BDE7F6EE614}"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73A1FF-C042-4081-908B-2071AE89E08F}"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D4795D-2BBA-4DFF-9A32-7948BCEAB12D}" type="datetime1">
              <a:rPr lang="en-US" smtClean="0"/>
              <a:t>2/15/2013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3F1D1A-C2B6-484F-ADED-F6E4D82422EF}" type="datetime1">
              <a:rPr lang="en-US" smtClean="0"/>
              <a:t>2/15/2013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6BD6A-B0D4-48E9-9795-B7481C0B5A73}" type="datetime1">
              <a:rPr lang="en-US" smtClean="0"/>
              <a:t>2/15/2013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53185-F6AD-469D-9F33-813CEF9804FD}"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8C36C-3A3C-4E47-B324-C03D7B6EA771}"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850FE-B964-4915-849F-5118AF6A17D4}" type="datetime1">
              <a:rPr lang="en-US" smtClean="0"/>
              <a:t>2/15/2013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69EBD-0722-4B7D-8137-D312A1A32378}"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139BF0-DAAF-48CA-9A0D-0631E404A0AA}"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788CD1BD-E8D0-484E-B8C9-EE24EA002669}" type="datetime1">
              <a:rPr lang="en-US" smtClean="0"/>
              <a:t>2/15/2013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5CA24B70-9126-48E4-9E8C-1C6C56AAB455}"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23BF2E7C-A4B3-4881-BA55-EC7DF6AC2C58}"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473A760B-FD9A-4D09-A9C1-3C900CDC1649}" type="datetime1">
              <a:rPr lang="en-US" smtClean="0"/>
              <a:t>2/15/2013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D1F05A79-4DAD-4F4E-8684-CE570BC6ED7B}" type="datetime1">
              <a:rPr lang="en-US" smtClean="0"/>
              <a:t>2/15/2013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6BE1A7B0-668C-4138-88E6-95A312BC89D4}" type="datetime1">
              <a:rPr lang="en-US" smtClean="0"/>
              <a:t>2/15/2013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584C8735-F20A-4055-B0F0-8751D548FE60}"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22CF9AD0-6B6A-45A7-90DF-07E87A1800DE}" type="datetime1">
              <a:rPr lang="en-US" smtClean="0"/>
              <a:t>2/15/2013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8252B-313B-41E7-8BC6-6385F0AAF45F}"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C7F32922-4AFE-43F3-A622-246CA55552D8}"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5287DB3-AAE3-412D-8B33-96E2E49F446A}"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4399B2D6-B6D0-48AD-8BFA-3B2F5613FC6D}" type="datetime1">
              <a:rPr lang="en-US" smtClean="0"/>
              <a:t>2/15/2013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4C4418E1-7309-4926-8D00-2DBEE8966D07}"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A88DE91E-4F92-4CD3-914F-ECF226AE9247}"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D28D9D71-0433-42F6-8344-722E83381CBA}" type="datetime1">
              <a:rPr lang="en-US" smtClean="0"/>
              <a:t>2/15/2013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BD3D2B03-A5FA-4B3D-BC28-AAD7E7655CF0}" type="datetime1">
              <a:rPr lang="en-US" smtClean="0"/>
              <a:t>2/15/2013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A3F789E7-9050-4017-8166-19E6A98437AA}" type="datetime1">
              <a:rPr lang="en-US" smtClean="0"/>
              <a:t>2/15/2013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4533270F-146C-4B55-8A8F-5C8AA928BDA5}"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413132DD-F908-447E-9A2B-DF0B112A3B19}" type="datetime1">
              <a:rPr lang="en-US" smtClean="0"/>
              <a:t>2/15/2013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0BA43-A4D7-45BE-808A-9281B5166A88}"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B3EB6CA-17BA-42D2-B0F6-9D7C8AC302AD}"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22A93893-FDEF-466C-A855-1EEBE190DD29}"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9562DCC2-7FB5-4DAF-9E39-1DB38225EA1A}" type="datetime1">
              <a:rPr lang="en-US" smtClean="0"/>
              <a:t>2/15/2013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0D6732F4-EE4C-48EB-82BA-DFF92337C434}"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C17CB3D9-4279-4E0F-B112-4C8D67BDDC9B}"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94EE41C8-FE6E-40C1-9484-66FEC841A7B4}" type="datetime1">
              <a:rPr lang="en-US" smtClean="0"/>
              <a:t>2/15/2013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CC8E572E-3B6E-4A74-B2E1-91D4BA00AD6E}" type="datetime1">
              <a:rPr lang="en-US" smtClean="0"/>
              <a:t>2/15/2013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9040B331-8139-43B2-B18A-32F3D490700B}" type="datetime1">
              <a:rPr lang="en-US" smtClean="0"/>
              <a:t>2/15/2013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1F5B69F0-C510-465A-9842-C3B0396C3331}"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82CE4418-F953-4BB7-A82C-B7CB24A1ABE7}" type="datetime1">
              <a:rPr lang="en-US" smtClean="0"/>
              <a:t>2/15/2013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B08F1DA7-A682-4E5E-90C3-156028812ECC}"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EA98E8-1B70-469E-828F-D58600123BC6}"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889C7A81-01F9-427F-AC87-A54DA56BC454}"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D1D35AE6-56C1-4891-8AF9-9201987A9A2B}"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828EA262-E9CF-45E9-BAB4-471D0AE85D93}" type="datetime1">
              <a:rPr lang="en-US" smtClean="0"/>
              <a:t>2/15/2013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9146173F-E3DF-4E46-A727-9B53CFE8D672}"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E1BF62CD-39E9-4081-9EB9-ACF5F9EB5275}"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109E1586-2B36-4525-8767-E6EA86B638A7}" type="datetime1">
              <a:rPr lang="en-US" smtClean="0"/>
              <a:t>2/15/2013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6932827E-1F5B-4ABD-9CA7-257C61B746E2}" type="datetime1">
              <a:rPr lang="en-US" smtClean="0"/>
              <a:t>2/15/2013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3913B7D5-883D-413A-B5A2-189C3201CED2}" type="datetime1">
              <a:rPr lang="en-US" smtClean="0"/>
              <a:t>2/15/2013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4B9238B8-EA79-4538-B830-020A9D828057}"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D573C863-E340-4048-90B8-5A2C3B5CDC96}" type="datetime1">
              <a:rPr lang="en-US" smtClean="0"/>
              <a:t>2/15/2013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E8742-6D83-4131-BE74-4D8E1F33C272}"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325825ED-7E22-4AA5-B58D-A884634EE49F}"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0E5C9BF5-7BE0-4042-978E-0210BE9F9A5B}"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B1104688-06AE-4AE5-9F3A-4129960B2FD5}" type="datetime1">
              <a:rPr lang="en-US" smtClean="0"/>
              <a:t>2/15/2013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47F753A9-0227-439A-AB1D-B6978249341B}"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FD8D9491-68FB-4E72-B26E-728B718F4DB0}"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A2E46C73-A1C1-460B-BBC2-0E3644E38D77}" type="datetime1">
              <a:rPr lang="en-US" smtClean="0"/>
              <a:t>2/15/2013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0FB18A4B-1DAA-4E12-9B27-CB8B7B75E52A}" type="datetime1">
              <a:rPr lang="en-US" smtClean="0"/>
              <a:t>2/15/2013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D7EB082D-976A-48BA-BC69-82B6FD362506}" type="datetime1">
              <a:rPr lang="en-US" smtClean="0"/>
              <a:t>2/15/2013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6A04DE94-18A2-4EEE-9025-2E786D2D3CA3}"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C3B54908-B455-430D-8023-84910AED06E9}" type="datetime1">
              <a:rPr lang="en-US" smtClean="0"/>
              <a:t>2/15/2013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F4694F09-C0DE-4623-9C85-3DA3B473F04C}"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DFC33D76-0B89-48CE-8BBC-48AAEC95AA3F}"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79518E0E-EA1B-4CC8-BB64-456A1FD0672D}"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8A8EE104-ECFD-47DE-A8EC-35517606C83B}" type="datetime1">
              <a:rPr lang="en-US" smtClean="0"/>
              <a:t>2/15/2013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C1C7F3F8-25E1-4423-B5E7-EE547F7ED11B}"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89C7EE21-B14E-40F8-962D-935B043E2AC0}"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611B52C9-7BD8-4D31-9FC0-0F04189E0629}" type="datetime1">
              <a:rPr lang="en-US" smtClean="0"/>
              <a:t>2/15/2013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29AFB8D6-601D-4D33-8D0F-2D459416B65D}" type="datetime1">
              <a:rPr lang="en-US" smtClean="0"/>
              <a:t>2/15/2013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633D63BF-0D91-4F88-A25A-1BAA595438F4}" type="datetime1">
              <a:rPr lang="en-US" smtClean="0"/>
              <a:t>2/15/2013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7DC5896E-DE73-42AE-8B31-92B5BF8399AC}"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7C226CC0-16F0-4E84-943E-CD596256C066}" type="datetime1">
              <a:rPr lang="en-US" smtClean="0"/>
              <a:t>2/15/2013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61919ECF-794D-453B-A7D4-49B5CDFE4102}" type="datetime1">
              <a:rPr lang="en-US" smtClean="0"/>
              <a:t>2/15/2013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9C184464-779F-4CA2-BB49-44E47F7ED825}"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627F3A9-861C-4E88-8711-2800849D37BE}"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B01A56-09C6-4DEB-92E0-EBE50FBF400A}"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98995-6E91-4E56-9C92-39D3309D1F2B}"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FBCE0-83F7-418D-BFD6-50E8728DAAC4}"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99D67F-9E72-409C-A2EF-786AE7645FB2}"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DCB599-2F0A-40A6-9238-65B57F1B2223}" type="datetime1">
              <a:rPr lang="en-US" smtClean="0"/>
              <a:t>2/15/2013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3E43CC-E5F7-4FCD-96EA-1751B048CCA9}" type="datetime1">
              <a:rPr lang="en-US" smtClean="0"/>
              <a:t>2/15/2013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A56C5-99AA-48EC-80C0-73914B50F9BC}" type="datetime1">
              <a:rPr lang="en-US" smtClean="0"/>
              <a:t>2/15/2013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1912A-5732-4126-8AFB-F5A3675A27A6}"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E9FFD236-2D64-4EAB-BF0C-28E50C2CC31E}" type="datetime1">
              <a:rPr lang="en-US" smtClean="0"/>
              <a:t>2/15/2013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B48E6-98D9-4B86-AD93-F96EC6F4933E}" type="datetime1">
              <a:rPr lang="en-US" smtClean="0"/>
              <a:t>2/15/2013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4C060-95BA-412D-A161-542C927FB7F9}"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342DC-86FC-4440-A023-03E7E60E5CB8}" type="datetime1">
              <a:rPr lang="en-US" smtClean="0"/>
              <a:t>2/15/2013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3FF96E5F-130B-4651-931D-EFA6BBAB710D}" type="datetime1">
              <a:rPr lang="en-US" smtClean="0"/>
              <a:t>2/15/2013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322AEC54-AAD7-4368-913D-B15E6A2C0687}"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7F28FC32-E246-4D61-839C-1EE704D88EB9}"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AE49C8F9-7E37-4C60-8636-654944972602}" type="datetime1">
              <a:rPr lang="en-US" smtClean="0"/>
              <a:t>2/15/2013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3A7E484E-ABBE-4A76-AC3F-38B00976F1ED}" type="datetime1">
              <a:rPr lang="en-US" smtClean="0"/>
              <a:t>2/15/2013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BA7F0970-471F-4D86-AE40-A7EE7B7CF5AD}" type="datetime1">
              <a:rPr lang="en-US" smtClean="0"/>
              <a:t>2/15/2013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D106E123-6DF6-4D25-9A71-D1D6BA9E5DE6}"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B5DD469C-C4B1-4F6A-81F2-47C621F8663A}" type="datetime1">
              <a:rPr lang="en-US" smtClean="0"/>
              <a:t>2/15/2013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FA4DB2AC-51BA-4E27-B262-80F451DE1A68}" type="datetime1">
              <a:rPr lang="en-US" smtClean="0"/>
              <a:t>2/15/2013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DF19FEAE-4C68-4099-9ABA-DB9E3B91CD86}"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D6D95F58-2E9E-4416-AD37-BB5D57423D4B}"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19330" name="Rectangle 2"/>
          <p:cNvSpPr>
            <a:spLocks noGrp="1" noChangeArrowheads="1"/>
          </p:cNvSpPr>
          <p:nvPr>
            <p:ph type="ctrTitle" sz="quarter"/>
          </p:nvPr>
        </p:nvSpPr>
        <p:spPr>
          <a:xfrm>
            <a:off x="685800" y="1143000"/>
            <a:ext cx="7772400" cy="1143000"/>
          </a:xfrm>
        </p:spPr>
        <p:txBody>
          <a:bodyPr/>
          <a:lstStyle>
            <a:lvl1pPr>
              <a:defRPr sz="3200"/>
            </a:lvl1pPr>
          </a:lstStyle>
          <a:p>
            <a:r>
              <a:rPr lang="en-GB"/>
              <a:t>Click to edit Master title style</a:t>
            </a:r>
          </a:p>
        </p:txBody>
      </p:sp>
      <p:sp>
        <p:nvSpPr>
          <p:cNvPr id="2019331" name="Rectangle 3"/>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2" pitchFamily="18" charset="2"/>
              <a:buNone/>
              <a:defRPr/>
            </a:lvl1pPr>
          </a:lstStyle>
          <a:p>
            <a:r>
              <a:rPr lang="en-GB"/>
              <a:t>Click to edit Master subtitle style</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5263"/>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5263"/>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2E949DF7-3F38-4917-A716-5FAB163AC75E}" type="datetime1">
              <a:rPr lang="en-US" smtClean="0"/>
              <a:t>2/15/2013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91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691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23426" name="Rectangle 2"/>
          <p:cNvSpPr>
            <a:spLocks noGrp="1" noChangeArrowheads="1"/>
          </p:cNvSpPr>
          <p:nvPr>
            <p:ph type="ctrTitle"/>
          </p:nvPr>
        </p:nvSpPr>
        <p:spPr>
          <a:xfrm>
            <a:off x="685800" y="990600"/>
            <a:ext cx="7772400" cy="990600"/>
          </a:xfrm>
          <a:solidFill>
            <a:srgbClr val="000099"/>
          </a:solidFill>
        </p:spPr>
        <p:txBody>
          <a:bodyPr/>
          <a:lstStyle>
            <a:lvl1pPr>
              <a:defRPr>
                <a:solidFill>
                  <a:schemeClr val="tx2"/>
                </a:solidFill>
              </a:defRPr>
            </a:lvl1pPr>
          </a:lstStyle>
          <a:p>
            <a:r>
              <a:rPr lang="en-US"/>
              <a:t>Click to edit Master title style</a:t>
            </a:r>
          </a:p>
        </p:txBody>
      </p:sp>
      <p:sp>
        <p:nvSpPr>
          <p:cNvPr id="2023427" name="Rectangle 3" descr="Purple mesh"/>
          <p:cNvSpPr>
            <a:spLocks noGrp="1" noChangeArrowheads="1"/>
          </p:cNvSpPr>
          <p:nvPr>
            <p:ph type="subTitle" idx="1"/>
          </p:nvPr>
        </p:nvSpPr>
        <p:spPr>
          <a:xfrm>
            <a:off x="685800" y="2057400"/>
            <a:ext cx="7769225" cy="3124200"/>
          </a:xfrm>
          <a:blipFill dpi="0" rotWithShape="0">
            <a:blip r:embed="rId2" cstate="print">
              <a:alphaModFix amt="32000"/>
            </a:blip>
            <a:srcRect/>
            <a:tile tx="0" ty="0" sx="100000" sy="100000" flip="none" algn="tl"/>
          </a:blipFill>
          <a:ln>
            <a:solidFill>
              <a:srgbClr val="FF15C2"/>
            </a:solidFill>
          </a:ln>
        </p:spPr>
        <p:txBody>
          <a:bodyPr anchor="ctr" anchorCtr="1"/>
          <a:lstStyle>
            <a:lvl1pPr marL="0" indent="0" algn="ctr">
              <a:buFont typeface="Wingdings 2" pitchFamily="18" charset="2"/>
              <a:buNone/>
              <a:defRPr sz="4000" b="1" i="1"/>
            </a:lvl1pPr>
          </a:lstStyle>
          <a:p>
            <a:r>
              <a:rPr lang="en-US"/>
              <a:t>Click to edit Master subtitle style</a:t>
            </a:r>
          </a:p>
        </p:txBody>
      </p:sp>
      <p:sp>
        <p:nvSpPr>
          <p:cNvPr id="4" name="Rectangle 4"/>
          <p:cNvSpPr>
            <a:spLocks noGrp="1" noChangeArrowheads="1"/>
          </p:cNvSpPr>
          <p:nvPr>
            <p:ph type="ftr" sz="quarter" idx="10"/>
          </p:nvPr>
        </p:nvSpPr>
        <p:spPr bwMode="auto">
          <a:xfrm>
            <a:off x="2057400" y="6477000"/>
            <a:ext cx="5410200" cy="277813"/>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0" hangingPunct="0">
              <a:defRPr sz="1000">
                <a:latin typeface="+mj-lt"/>
                <a:cs typeface="+mn-cs"/>
              </a:defRPr>
            </a:lvl1pPr>
          </a:lstStyle>
          <a:p>
            <a:pPr>
              <a:defRPr/>
            </a:pPr>
            <a:r>
              <a:rPr lang="en-US" smtClean="0"/>
              <a:t>Copyright ©2013 by Elsevier Inc. All rights reserved</a:t>
            </a:r>
            <a:endParaRPr lang="en-US" dirty="0"/>
          </a:p>
        </p:txBody>
      </p:sp>
      <p:sp>
        <p:nvSpPr>
          <p:cNvPr id="5" name="Rectangle 5"/>
          <p:cNvSpPr>
            <a:spLocks noGrp="1" noChangeArrowheads="1"/>
          </p:cNvSpPr>
          <p:nvPr>
            <p:ph type="sldNum" sz="quarter" idx="11"/>
          </p:nvPr>
        </p:nvSpPr>
        <p:spPr/>
        <p:txBody>
          <a:bodyPr/>
          <a:lstStyle>
            <a:lvl1pPr>
              <a:defRPr/>
            </a:lvl1pPr>
          </a:lstStyle>
          <a:p>
            <a:pPr>
              <a:defRPr/>
            </a:pPr>
            <a:fld id="{2E84B06E-7C61-4B3F-832C-988A8E0C3EBE}" type="slidenum">
              <a:rPr lang="en-US"/>
              <a:pPr>
                <a:defRPr/>
              </a:pPr>
              <a:t>‹#›</a:t>
            </a:fld>
            <a:r>
              <a:rPr lang="en-US" dirty="0"/>
              <a:t> of 23</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64D8F32-3F19-44F5-8DE9-41BCEC6A04D9}" type="slidenum">
              <a:rPr lang="en-US"/>
              <a:pPr>
                <a:defRPr/>
              </a:pPr>
              <a:t>‹#›</a:t>
            </a:fld>
            <a:r>
              <a:rPr lang="en-US" dirty="0"/>
              <a:t> of 23</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9942B17E-D8B7-477A-B295-E6A402E85C3B}" type="slidenum">
              <a:rPr lang="en-US"/>
              <a:pPr>
                <a:defRPr/>
              </a:pPr>
              <a:t>‹#›</a:t>
            </a:fld>
            <a:r>
              <a:rPr lang="en-US" dirty="0"/>
              <a:t> of 23</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0BDBDDA-E7C3-4E12-9B2B-0476639EEAF8}" type="slidenum">
              <a:rPr lang="en-US"/>
              <a:pPr>
                <a:defRPr/>
              </a:pPr>
              <a:t>‹#›</a:t>
            </a:fld>
            <a:r>
              <a:rPr lang="en-US" dirty="0"/>
              <a:t> of 23</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6DAB506D-0664-4269-8127-9E2396CAC18F}" type="slidenum">
              <a:rPr lang="en-US"/>
              <a:pPr>
                <a:defRPr/>
              </a:pPr>
              <a:t>‹#›</a:t>
            </a:fld>
            <a:r>
              <a:rPr lang="en-US" dirty="0"/>
              <a:t> of 23</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31830AB5-CA39-40E8-B8D7-FB1D60E085B4}" type="slidenum">
              <a:rPr lang="en-US"/>
              <a:pPr>
                <a:defRPr/>
              </a:pPr>
              <a:t>‹#›</a:t>
            </a:fld>
            <a:r>
              <a:rPr lang="en-US" dirty="0"/>
              <a:t> of 23</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DFEF264E-ED48-4B52-82DB-33C5D37B5E1E}" type="datetime1">
              <a:rPr lang="en-US" smtClean="0"/>
              <a:t>2/15/2013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11B6B34-2F42-438A-AB8F-EE987AF17F85}" type="slidenum">
              <a:rPr lang="en-US"/>
              <a:pPr>
                <a:defRPr/>
              </a:pPr>
              <a:t>‹#›</a:t>
            </a:fld>
            <a:r>
              <a:rPr lang="en-US" dirty="0"/>
              <a:t> of 23</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2674805-5344-4E5C-A125-5682680581C5}" type="slidenum">
              <a:rPr lang="en-US"/>
              <a:pPr>
                <a:defRPr/>
              </a:pPr>
              <a:t>‹#›</a:t>
            </a:fld>
            <a:r>
              <a:rPr lang="en-US" dirty="0"/>
              <a:t> of 23</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FB23F39-5983-423E-8044-AE51D0830F94}" type="slidenum">
              <a:rPr lang="en-US"/>
              <a:pPr>
                <a:defRPr/>
              </a:pPr>
              <a:t>‹#›</a:t>
            </a:fld>
            <a:r>
              <a:rPr lang="en-US" dirty="0"/>
              <a:t> of 23</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02AF6BF-B2EF-4DEC-9F18-DED23CBCF294}" type="slidenum">
              <a:rPr lang="en-US"/>
              <a:pPr>
                <a:defRPr/>
              </a:pPr>
              <a:t>‹#›</a:t>
            </a:fld>
            <a:r>
              <a:rPr lang="en-US" dirty="0"/>
              <a:t> of 23</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B2A97D0-C87F-4734-8561-ECBD58A951D6}" type="slidenum">
              <a:rPr lang="en-US"/>
              <a:pPr>
                <a:defRPr/>
              </a:pPr>
              <a:t>‹#›</a:t>
            </a:fld>
            <a:r>
              <a:rPr lang="en-US" dirty="0"/>
              <a:t> of 23</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25474" name="Rectangle 2" descr="Purple mesh"/>
          <p:cNvSpPr>
            <a:spLocks noGrp="1" noChangeArrowheads="1"/>
          </p:cNvSpPr>
          <p:nvPr>
            <p:ph type="ctrTitle"/>
          </p:nvPr>
        </p:nvSpPr>
        <p:spPr bwMode="auto">
          <a:xfrm>
            <a:off x="381000" y="609600"/>
            <a:ext cx="8382000" cy="4267200"/>
          </a:xfrm>
          <a:prstGeom prst="rect">
            <a:avLst/>
          </a:prstGeom>
          <a:blipFill dpi="0" rotWithShape="1">
            <a:blip r:embed="rId2" cstate="print">
              <a:alphaModFix amt="32000"/>
            </a:blip>
            <a:srcRect/>
            <a:tile tx="0" ty="0" sx="100000" sy="100000" flip="none" algn="tl"/>
          </a:blipFill>
          <a:ln w="12700">
            <a:solidFill>
              <a:srgbClr val="00FF00"/>
            </a:solidFill>
            <a:miter lim="800000"/>
            <a:headEnd/>
            <a:tailEnd/>
          </a:ln>
        </p:spPr>
        <p:txBody>
          <a:bodyPr vert="horz" wrap="square" lIns="92075" tIns="46038" rIns="92075" bIns="46038" numCol="1" anchor="ctr" anchorCtr="0" compatLnSpc="1">
            <a:prstTxWarp prst="textNoShape">
              <a:avLst/>
            </a:prstTxWarp>
          </a:bodyPr>
          <a:lstStyle>
            <a:lvl1pPr>
              <a:defRPr b="1" i="1">
                <a:solidFill>
                  <a:schemeClr val="tx2"/>
                </a:solidFill>
              </a:defRPr>
            </a:lvl1pPr>
          </a:lstStyle>
          <a:p>
            <a:r>
              <a:rPr lang="en-US"/>
              <a:t>Welcome to</a:t>
            </a:r>
            <a:br>
              <a:rPr lang="en-US"/>
            </a:br>
            <a:r>
              <a:rPr lang="en-US"/>
              <a:t>Wong and Perry</a:t>
            </a:r>
            <a:br>
              <a:rPr lang="en-US"/>
            </a:br>
            <a:r>
              <a:rPr lang="en-US"/>
              <a:t>Maternal Child Nursing Care, 3/e</a:t>
            </a:r>
            <a:br>
              <a:rPr lang="en-US"/>
            </a:br>
            <a:r>
              <a:rPr lang="en-US"/>
              <a:t/>
            </a:r>
            <a:br>
              <a:rPr lang="en-US"/>
            </a:br>
            <a:r>
              <a:rPr lang="en-US"/>
              <a:t>Chapter XX</a:t>
            </a:r>
            <a:br>
              <a:rPr lang="en-US"/>
            </a:br>
            <a:endParaRPr lang="en-US"/>
          </a:p>
        </p:txBody>
      </p:sp>
      <p:sp>
        <p:nvSpPr>
          <p:cNvPr id="3" name="Rectangle 3"/>
          <p:cNvSpPr>
            <a:spLocks noGrp="1" noChangeArrowheads="1"/>
          </p:cNvSpPr>
          <p:nvPr>
            <p:ph type="sldNum" sz="quarter" idx="10"/>
          </p:nvPr>
        </p:nvSpPr>
        <p:spPr/>
        <p:txBody>
          <a:bodyPr/>
          <a:lstStyle>
            <a:lvl1pPr>
              <a:defRPr/>
            </a:lvl1pPr>
          </a:lstStyle>
          <a:p>
            <a:pPr>
              <a:defRPr/>
            </a:pPr>
            <a:fld id="{AEA7246A-5289-4C74-A2F6-ACA55BF612A2}" type="slidenum">
              <a:rPr lang="en-US"/>
              <a:pPr>
                <a:defRPr/>
              </a:pPr>
              <a:t>‹#›</a:t>
            </a:fld>
            <a:r>
              <a:rPr lang="en-US" dirty="0"/>
              <a:t> of 23</a:t>
            </a:r>
          </a:p>
        </p:txBody>
      </p:sp>
      <p:sp>
        <p:nvSpPr>
          <p:cNvPr id="4" name="Rectangle 4"/>
          <p:cNvSpPr>
            <a:spLocks noGrp="1" noChangeArrowheads="1"/>
          </p:cNvSpPr>
          <p:nvPr>
            <p:ph type="ftr" sz="quarter" idx="11"/>
          </p:nvPr>
        </p:nvSpPr>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E60B1355-CB94-4795-8586-8C3801366982}"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640331A1-6C19-4141-B9AA-2312866B2F16}"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FE881093-B8A4-4A6D-8D5A-D7E9A6E1D757}" type="slidenum">
              <a:rPr lang="en-US"/>
              <a:pPr>
                <a:defRPr/>
              </a:pPr>
              <a:t>‹#›</a:t>
            </a:fld>
            <a:r>
              <a:rPr lang="en-US" dirty="0"/>
              <a:t> of 21</a:t>
            </a: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ED0FDCEA-3BD7-4C8B-8552-4B1C10058DD0}" type="slidenum">
              <a:rPr lang="en-US"/>
              <a:pPr>
                <a:defRPr/>
              </a:pPr>
              <a:t>‹#›</a:t>
            </a:fld>
            <a:r>
              <a:rPr lang="en-US" dirty="0"/>
              <a:t> of 21</a:t>
            </a:r>
          </a:p>
        </p:txBody>
      </p:sp>
      <p:sp>
        <p:nvSpPr>
          <p:cNvPr id="8"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7D2C8A08-0EBB-4844-9B5D-BB0DAE723C84}" type="datetime1">
              <a:rPr lang="en-US" smtClean="0"/>
              <a:t>2/15/2013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E681F0F8-AD95-4E1B-B95F-AF398ABF16C7}" type="slidenum">
              <a:rPr lang="en-US"/>
              <a:pPr>
                <a:defRPr/>
              </a:pPr>
              <a:t>‹#›</a:t>
            </a:fld>
            <a:r>
              <a:rPr lang="en-US" dirty="0"/>
              <a:t> of 21</a:t>
            </a:r>
          </a:p>
        </p:txBody>
      </p:sp>
      <p:sp>
        <p:nvSpPr>
          <p:cNvPr id="4"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9E10D2A0-CE13-4EA3-8BF3-DA512D229ECB}" type="slidenum">
              <a:rPr lang="en-US"/>
              <a:pPr>
                <a:defRPr/>
              </a:pPr>
              <a:t>‹#›</a:t>
            </a:fld>
            <a:r>
              <a:rPr lang="en-US" dirty="0"/>
              <a:t> of 21</a:t>
            </a:r>
          </a:p>
        </p:txBody>
      </p:sp>
      <p:sp>
        <p:nvSpPr>
          <p:cNvPr id="3"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7EDDB499-368B-467B-9911-BBDF44D2086F}" type="slidenum">
              <a:rPr lang="en-US"/>
              <a:pPr>
                <a:defRPr/>
              </a:pPr>
              <a:t>‹#›</a:t>
            </a:fld>
            <a:r>
              <a:rPr lang="en-US" dirty="0"/>
              <a:t> of 21</a:t>
            </a: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B2447B1D-56FF-4D95-AAC2-289FBEB749C1}" type="slidenum">
              <a:rPr lang="en-US"/>
              <a:pPr>
                <a:defRPr/>
              </a:pPr>
              <a:t>‹#›</a:t>
            </a:fld>
            <a:r>
              <a:rPr lang="en-US" dirty="0"/>
              <a:t> of 21</a:t>
            </a: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8C88AAFF-B19B-4D91-A0AC-B7190A0CD6C5}"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D7B8D093-C4D0-4767-9BD1-40626CD7D73A}"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27522" name="Rectangle 2" descr="Purple mesh"/>
          <p:cNvSpPr>
            <a:spLocks noGrp="1" noChangeArrowheads="1"/>
          </p:cNvSpPr>
          <p:nvPr>
            <p:ph type="ctrTitle"/>
          </p:nvPr>
        </p:nvSpPr>
        <p:spPr>
          <a:xfrm>
            <a:off x="685800" y="990600"/>
            <a:ext cx="7772400" cy="4267200"/>
          </a:xfrm>
          <a:blipFill dpi="0" rotWithShape="1">
            <a:blip r:embed="rId2" cstate="print">
              <a:alphaModFix amt="32000"/>
            </a:blip>
            <a:srcRect/>
            <a:tile tx="0" ty="0" sx="100000" sy="100000" flip="none" algn="tl"/>
          </a:blipFill>
        </p:spPr>
        <p:txBody>
          <a:bodyPr/>
          <a:lstStyle>
            <a:lvl1pPr>
              <a:defRPr/>
            </a:lvl1pPr>
          </a:lstStyle>
          <a:p>
            <a:r>
              <a:rPr lang="en-US"/>
              <a:t>Click to edit Master title style</a:t>
            </a:r>
          </a:p>
        </p:txBody>
      </p:sp>
      <p:sp>
        <p:nvSpPr>
          <p:cNvPr id="3" name="Rectangle 3"/>
          <p:cNvSpPr>
            <a:spLocks noGrp="1" noChangeArrowheads="1"/>
          </p:cNvSpPr>
          <p:nvPr>
            <p:ph type="sldNum" sz="quarter" idx="10"/>
          </p:nvPr>
        </p:nvSpPr>
        <p:spPr/>
        <p:txBody>
          <a:bodyPr/>
          <a:lstStyle>
            <a:lvl1pPr>
              <a:defRPr/>
            </a:lvl1pPr>
          </a:lstStyle>
          <a:p>
            <a:pPr>
              <a:defRPr/>
            </a:pPr>
            <a:fld id="{CB77644A-D8AC-4557-AFE7-DF8297DE7620}" type="slidenum">
              <a:rPr lang="en-US"/>
              <a:pPr>
                <a:defRPr/>
              </a:pPr>
              <a:t>‹#›</a:t>
            </a:fld>
            <a:r>
              <a:rPr lang="en-US" dirty="0"/>
              <a:t> of 21</a:t>
            </a:r>
          </a:p>
        </p:txBody>
      </p:sp>
      <p:sp>
        <p:nvSpPr>
          <p:cNvPr id="4" name="Rectangle 4"/>
          <p:cNvSpPr>
            <a:spLocks noGrp="1" noChangeArrowheads="1"/>
          </p:cNvSpPr>
          <p:nvPr>
            <p:ph type="ftr" sz="quarter" idx="11"/>
          </p:nvPr>
        </p:nvSpPr>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703DF82-4F65-407F-B526-2078FB2523DE}"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B854FE44-8677-4011-B2E9-9386B7C625FF}"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4CBD408-5B35-4EA5-92B7-1F267E67744A}" type="slidenum">
              <a:rPr lang="en-US"/>
              <a:pPr>
                <a:defRPr/>
              </a:pPr>
              <a:t>‹#›</a:t>
            </a:fld>
            <a:r>
              <a:rPr lang="en-US" dirty="0"/>
              <a:t> of 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image" Target="../media/image2.png"/><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heme" Target="../theme/theme13.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4.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5.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6.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image" Target="../media/image2.png"/><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theme" Target="../theme/theme17.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image" Target="../media/image2.png"/><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theme" Target="../theme/theme18.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image" Target="../media/image2.png"/><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theme" Target="../theme/theme19.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image" Target="../media/image2.png"/><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theme" Target="../theme/theme20.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2.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6.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36B1C772-E2CA-4E25-957E-06BEAFC85F39}" type="datetime1">
              <a:rPr lang="en-US" smtClean="0"/>
              <a:t>2/15/2013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149" r:id="rId1"/>
    <p:sldLayoutId id="2147486150" r:id="rId2"/>
    <p:sldLayoutId id="2147486151" r:id="rId3"/>
    <p:sldLayoutId id="2147486152" r:id="rId4"/>
    <p:sldLayoutId id="2147486153" r:id="rId5"/>
    <p:sldLayoutId id="2147486154" r:id="rId6"/>
    <p:sldLayoutId id="2147486155" r:id="rId7"/>
    <p:sldLayoutId id="2147486156" r:id="rId8"/>
    <p:sldLayoutId id="2147486157" r:id="rId9"/>
    <p:sldLayoutId id="2147486158"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6498" name="Rectangle 2"/>
          <p:cNvSpPr>
            <a:spLocks noGrp="1" noChangeArrowheads="1"/>
          </p:cNvSpPr>
          <p:nvPr>
            <p:ph type="title"/>
          </p:nvPr>
        </p:nvSpPr>
        <p:spPr bwMode="auto">
          <a:xfrm>
            <a:off x="685800" y="609600"/>
            <a:ext cx="7772400" cy="990600"/>
          </a:xfrm>
          <a:prstGeom prst="rect">
            <a:avLst/>
          </a:prstGeom>
          <a:solidFill>
            <a:srgbClr val="0000CC">
              <a:alpha val="50000"/>
            </a:srgbClr>
          </a:solidFill>
          <a:ln w="12700">
            <a:solidFill>
              <a:srgbClr val="00FF00"/>
            </a:solid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26499" name="Rectangle 3"/>
          <p:cNvSpPr>
            <a:spLocks noGrp="1" noChangeArrowheads="1"/>
          </p:cNvSpPr>
          <p:nvPr>
            <p:ph type="body" idx="1"/>
          </p:nvPr>
        </p:nvSpPr>
        <p:spPr bwMode="auto">
          <a:xfrm>
            <a:off x="685800" y="1754188"/>
            <a:ext cx="7772400" cy="4113212"/>
          </a:xfrm>
          <a:prstGeom prst="rect">
            <a:avLst/>
          </a:prstGeom>
          <a:solidFill>
            <a:srgbClr val="0000FF">
              <a:alpha val="50000"/>
            </a:srgbClr>
          </a:solid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26500" name="Rectangle 4"/>
          <p:cNvSpPr>
            <a:spLocks noGrp="1" noChangeArrowheads="1"/>
          </p:cNvSpPr>
          <p:nvPr>
            <p:ph type="sldNum" sz="quarter" idx="4"/>
          </p:nvPr>
        </p:nvSpPr>
        <p:spPr bwMode="auto">
          <a:xfrm>
            <a:off x="684213" y="6488113"/>
            <a:ext cx="992187" cy="201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AFE1FF"/>
                </a:solidFill>
                <a:latin typeface="Times New Roman" pitchFamily="18" charset="0"/>
                <a:cs typeface="+mn-cs"/>
              </a:defRPr>
            </a:lvl1pPr>
          </a:lstStyle>
          <a:p>
            <a:pPr>
              <a:defRPr/>
            </a:pPr>
            <a:fld id="{B4927E1A-FD9E-4B67-9554-F7270F50F7CD}" type="slidenum">
              <a:rPr lang="en-US"/>
              <a:pPr>
                <a:defRPr/>
              </a:pPr>
              <a:t>‹#›</a:t>
            </a:fld>
            <a:r>
              <a:rPr lang="en-US" dirty="0"/>
              <a:t> of 23</a:t>
            </a:r>
          </a:p>
        </p:txBody>
      </p:sp>
      <p:sp>
        <p:nvSpPr>
          <p:cNvPr id="2026501" name="Rectangle 5"/>
          <p:cNvSpPr>
            <a:spLocks noGrp="1" noChangeArrowheads="1"/>
          </p:cNvSpPr>
          <p:nvPr>
            <p:ph type="ftr" sz="quarter" idx="3"/>
          </p:nvPr>
        </p:nvSpPr>
        <p:spPr bwMode="auto">
          <a:xfrm>
            <a:off x="2057400" y="6477000"/>
            <a:ext cx="5410200" cy="277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latin typeface="Times New Roman" pitchFamily="18" charset="0"/>
                <a:cs typeface="+mn-cs"/>
              </a:defRPr>
            </a:lvl1pPr>
          </a:lstStyle>
          <a:p>
            <a:pPr>
              <a:defRPr/>
            </a:pPr>
            <a:r>
              <a:rPr lang="en-US" smtClean="0"/>
              <a:t>Copyright ©2013 by Elsevier Inc. All rights reserved</a:t>
            </a:r>
            <a:endParaRPr lang="en-US" dirty="0"/>
          </a:p>
        </p:txBody>
      </p:sp>
    </p:spTree>
  </p:cSld>
  <p:clrMap bg1="dk2" tx1="lt1" bg2="dk1" tx2="lt2" accent1="accent1" accent2="accent2" accent3="accent3" accent4="accent4" accent5="accent5" accent6="accent6" hlink="hlink" folHlink="folHlink"/>
  <p:sldLayoutIdLst>
    <p:sldLayoutId id="2147485952" r:id="rId1"/>
    <p:sldLayoutId id="2147485939" r:id="rId2"/>
    <p:sldLayoutId id="2147485940" r:id="rId3"/>
    <p:sldLayoutId id="2147485941" r:id="rId4"/>
    <p:sldLayoutId id="2147485942" r:id="rId5"/>
    <p:sldLayoutId id="2147485943" r:id="rId6"/>
    <p:sldLayoutId id="2147485944" r:id="rId7"/>
    <p:sldLayoutId id="2147485945" r:id="rId8"/>
    <p:sldLayoutId id="2147485946" r:id="rId9"/>
    <p:sldLayoutId id="2147485947" r:id="rId10"/>
    <p:sldLayoutId id="2147485948" r:id="rId11"/>
  </p:sldLayoutIdLst>
  <p:hf sldNum="0" hdr="0" dt="0"/>
  <p:txStyles>
    <p:titleStyle>
      <a:lvl1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2"/>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Arial" charset="0"/>
        <a:buChar char="■"/>
        <a:defRPr sz="2600">
          <a:solidFill>
            <a:schemeClr val="tx2"/>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2" pitchFamily="18" charset="2"/>
        <a:buChar char="®"/>
        <a:defRPr sz="2500">
          <a:solidFill>
            <a:schemeClr val="tx2"/>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Arial" charset="0"/>
        <a:buChar char="●"/>
        <a:defRPr sz="2400">
          <a:solidFill>
            <a:schemeClr val="tx2"/>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BC2B9-0AFD-4953-B33A-91D1A51EA2A7}" type="datetime1">
              <a:rPr lang="en-US" smtClean="0"/>
              <a:t>2/15/2013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8ACC9-4097-4B29-BF95-8EEB25B1646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114" r:id="rId1"/>
    <p:sldLayoutId id="2147486115" r:id="rId2"/>
    <p:sldLayoutId id="2147486116" r:id="rId3"/>
    <p:sldLayoutId id="2147486117" r:id="rId4"/>
    <p:sldLayoutId id="2147486118" r:id="rId5"/>
    <p:sldLayoutId id="2147486119" r:id="rId6"/>
    <p:sldLayoutId id="2147486120" r:id="rId7"/>
    <p:sldLayoutId id="2147486121" r:id="rId8"/>
    <p:sldLayoutId id="2147486122" r:id="rId9"/>
    <p:sldLayoutId id="2147486123" r:id="rId10"/>
    <p:sldLayoutId id="2147486124"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5F9BB-F6C8-4CD8-855D-66CB906E2660}" type="datetime1">
              <a:rPr lang="en-US" smtClean="0"/>
              <a:t>2/15/2013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30A8D-8A17-4F9E-9C38-899C39CA9F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126" r:id="rId1"/>
    <p:sldLayoutId id="2147486127" r:id="rId2"/>
    <p:sldLayoutId id="2147486128" r:id="rId3"/>
    <p:sldLayoutId id="2147486129" r:id="rId4"/>
    <p:sldLayoutId id="2147486130" r:id="rId5"/>
    <p:sldLayoutId id="2147486131" r:id="rId6"/>
    <p:sldLayoutId id="2147486132" r:id="rId7"/>
    <p:sldLayoutId id="2147486133" r:id="rId8"/>
    <p:sldLayoutId id="2147486134" r:id="rId9"/>
    <p:sldLayoutId id="2147486135" r:id="rId10"/>
    <p:sldLayoutId id="2147486136"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E152B1E4-FE5C-46DC-BAC4-7596144A4269}" type="datetime1">
              <a:rPr lang="en-US" smtClean="0"/>
              <a:t>2/15/2013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138" r:id="rId1"/>
    <p:sldLayoutId id="2147486139" r:id="rId2"/>
    <p:sldLayoutId id="2147486140" r:id="rId3"/>
    <p:sldLayoutId id="2147486141" r:id="rId4"/>
    <p:sldLayoutId id="2147486142" r:id="rId5"/>
    <p:sldLayoutId id="2147486143" r:id="rId6"/>
    <p:sldLayoutId id="2147486144" r:id="rId7"/>
    <p:sldLayoutId id="2147486145" r:id="rId8"/>
    <p:sldLayoutId id="2147486146" r:id="rId9"/>
    <p:sldLayoutId id="2147486147"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C56C9-AF68-48E0-8483-9B8AA384E428}" type="datetime1">
              <a:rPr lang="en-US" smtClean="0"/>
              <a:t>2/15/2013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71077-6463-4EAA-A209-7767B65EC7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91" r:id="rId1"/>
    <p:sldLayoutId id="2147486092" r:id="rId2"/>
    <p:sldLayoutId id="2147486093" r:id="rId3"/>
    <p:sldLayoutId id="2147486094" r:id="rId4"/>
    <p:sldLayoutId id="2147486095" r:id="rId5"/>
    <p:sldLayoutId id="2147486096" r:id="rId6"/>
    <p:sldLayoutId id="2147486097" r:id="rId7"/>
    <p:sldLayoutId id="2147486098" r:id="rId8"/>
    <p:sldLayoutId id="2147486099" r:id="rId9"/>
    <p:sldLayoutId id="2147486100" r:id="rId10"/>
    <p:sldLayoutId id="214748610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1DB2A-72E8-42A7-B7E3-9A7CCD83FDD1}" type="datetime1">
              <a:rPr lang="en-US" smtClean="0"/>
              <a:t>2/15/2013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110F9-C993-49CF-AE0D-0E5925C684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45" r:id="rId1"/>
    <p:sldLayoutId id="2147486046" r:id="rId2"/>
    <p:sldLayoutId id="2147486047" r:id="rId3"/>
    <p:sldLayoutId id="2147486048" r:id="rId4"/>
    <p:sldLayoutId id="2147486049" r:id="rId5"/>
    <p:sldLayoutId id="2147486050" r:id="rId6"/>
    <p:sldLayoutId id="2147486051" r:id="rId7"/>
    <p:sldLayoutId id="2147486052" r:id="rId8"/>
    <p:sldLayoutId id="2147486053" r:id="rId9"/>
    <p:sldLayoutId id="2147486054" r:id="rId10"/>
    <p:sldLayoutId id="214748605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99FAD-6645-4BEF-A0DF-D040D0B18B43}" type="datetime1">
              <a:rPr lang="en-US" smtClean="0"/>
              <a:t>2/15/2013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A8E30-F9E4-4399-8FB6-87CC46F8963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5988" r:id="rId1"/>
    <p:sldLayoutId id="2147485989" r:id="rId2"/>
    <p:sldLayoutId id="2147485990" r:id="rId3"/>
    <p:sldLayoutId id="2147485991" r:id="rId4"/>
    <p:sldLayoutId id="2147485992" r:id="rId5"/>
    <p:sldLayoutId id="2147485993" r:id="rId6"/>
    <p:sldLayoutId id="2147485994" r:id="rId7"/>
    <p:sldLayoutId id="2147485995" r:id="rId8"/>
    <p:sldLayoutId id="2147485996" r:id="rId9"/>
    <p:sldLayoutId id="2147485997" r:id="rId10"/>
    <p:sldLayoutId id="2147485998"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7AFC0163-8C72-4B7D-8F0C-679AE823A45A}" type="datetime1">
              <a:rPr lang="en-US" smtClean="0"/>
              <a:t>2/15/2013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00" r:id="rId1"/>
    <p:sldLayoutId id="2147486001" r:id="rId2"/>
    <p:sldLayoutId id="2147486002" r:id="rId3"/>
    <p:sldLayoutId id="2147486003" r:id="rId4"/>
    <p:sldLayoutId id="2147486004" r:id="rId5"/>
    <p:sldLayoutId id="2147486005" r:id="rId6"/>
    <p:sldLayoutId id="2147486006" r:id="rId7"/>
    <p:sldLayoutId id="2147486007" r:id="rId8"/>
    <p:sldLayoutId id="2147486008" r:id="rId9"/>
    <p:sldLayoutId id="2147486009"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5C25721E-174D-4CE2-9D9F-921F6820D475}" type="datetime1">
              <a:rPr lang="en-US" smtClean="0"/>
              <a:t>2/15/2013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5966" r:id="rId1"/>
    <p:sldLayoutId id="2147485967" r:id="rId2"/>
    <p:sldLayoutId id="2147485968" r:id="rId3"/>
    <p:sldLayoutId id="2147485969" r:id="rId4"/>
    <p:sldLayoutId id="2147485970" r:id="rId5"/>
    <p:sldLayoutId id="2147485971" r:id="rId6"/>
    <p:sldLayoutId id="2147485972" r:id="rId7"/>
    <p:sldLayoutId id="2147485973" r:id="rId8"/>
    <p:sldLayoutId id="2147485974" r:id="rId9"/>
    <p:sldLayoutId id="2147485975"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50605F34-206C-4DD1-B787-614F12B51C44}" type="datetime1">
              <a:rPr lang="en-US" smtClean="0"/>
              <a:t>2/15/2013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34" r:id="rId1"/>
    <p:sldLayoutId id="2147486035" r:id="rId2"/>
    <p:sldLayoutId id="2147486036" r:id="rId3"/>
    <p:sldLayoutId id="2147486037" r:id="rId4"/>
    <p:sldLayoutId id="2147486038" r:id="rId5"/>
    <p:sldLayoutId id="2147486039" r:id="rId6"/>
    <p:sldLayoutId id="2147486040" r:id="rId7"/>
    <p:sldLayoutId id="2147486041" r:id="rId8"/>
    <p:sldLayoutId id="2147486042" r:id="rId9"/>
    <p:sldLayoutId id="2147486043"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0" fontAlgn="base" latinLnBrk="0" hangingPunct="0">
              <a:lnSpc>
                <a:spcPct val="100000"/>
              </a:lnSpc>
              <a:spcBef>
                <a:spcPct val="20000"/>
              </a:spcBef>
              <a:spcAft>
                <a:spcPct val="0"/>
              </a:spcAft>
              <a:buClr>
                <a:srgbClr val="0066FF"/>
              </a:buClr>
              <a:buSzPct val="70000"/>
              <a:buFont typeface="Wingdings 2" pitchFamily="18" charset="2"/>
              <a:buChar char=""/>
              <a:tabLst/>
              <a:defRPr/>
            </a:pPr>
            <a:r>
              <a:rPr kumimoji="0" lang="en-GB" sz="2800" b="0" i="0" u="none" strike="noStrike" kern="0" cap="none" spc="0" normalizeH="0" baseline="0" noProof="0" dirty="0" smtClean="0">
                <a:ln>
                  <a:noFill/>
                </a:ln>
                <a:solidFill>
                  <a:srgbClr val="000000"/>
                </a:solidFill>
                <a:effectLst/>
                <a:uLnTx/>
                <a:uFillTx/>
                <a:latin typeface="ArialMT"/>
                <a:ea typeface="ＭＳ Ｐゴシック"/>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
                <a:srgbClr val="0066FF"/>
              </a:buClr>
              <a:buSzPct val="70000"/>
              <a:buFont typeface="Wingdings" pitchFamily="2" charset="2"/>
              <a:buChar char="Ø"/>
              <a:tabLst/>
              <a:defRPr/>
            </a:pPr>
            <a:r>
              <a:rPr kumimoji="0" lang="en-GB" sz="2400" b="0" i="0" u="none" strike="noStrike" kern="0" cap="none" spc="0" normalizeH="0" baseline="0" noProof="0" dirty="0" smtClean="0">
                <a:ln>
                  <a:noFill/>
                </a:ln>
                <a:solidFill>
                  <a:srgbClr val="000000"/>
                </a:solidFill>
                <a:effectLst/>
                <a:uLnTx/>
                <a:uFillTx/>
                <a:latin typeface="ArialMT"/>
                <a:ea typeface="ＭＳ Ｐゴシック"/>
              </a:rPr>
              <a:t>Second level</a:t>
            </a:r>
          </a:p>
          <a:p>
            <a:pPr marL="1143000" marR="0" lvl="2" indent="-228600" algn="l" defTabSz="914400" rtl="0" eaLnBrk="0" fontAlgn="base" latinLnBrk="0" hangingPunct="0">
              <a:lnSpc>
                <a:spcPct val="100000"/>
              </a:lnSpc>
              <a:spcBef>
                <a:spcPct val="20000"/>
              </a:spcBef>
              <a:spcAft>
                <a:spcPct val="0"/>
              </a:spcAft>
              <a:buClr>
                <a:srgbClr val="0066FF"/>
              </a:buClr>
              <a:buSzPct val="70000"/>
              <a:buFontTx/>
              <a:buChar char="•"/>
              <a:tabLst/>
              <a:defRPr/>
            </a:pPr>
            <a:r>
              <a:rPr kumimoji="0" lang="en-GB" sz="2000" b="0" i="0" u="none" strike="noStrike" kern="0" cap="none" spc="0" normalizeH="0" baseline="0" noProof="0" dirty="0" smtClean="0">
                <a:ln>
                  <a:noFill/>
                </a:ln>
                <a:solidFill>
                  <a:srgbClr val="000000"/>
                </a:solidFill>
                <a:effectLst/>
                <a:uLnTx/>
                <a:uFillTx/>
                <a:latin typeface="ArialMT"/>
                <a:ea typeface="ＭＳ Ｐゴシック"/>
              </a:rPr>
              <a:t>Third level</a:t>
            </a:r>
          </a:p>
          <a:p>
            <a:pPr marL="1600200" marR="0" lvl="3" indent="-228600" algn="l" defTabSz="914400" rtl="0" eaLnBrk="0" fontAlgn="base" latinLnBrk="0" hangingPunct="0">
              <a:lnSpc>
                <a:spcPct val="100000"/>
              </a:lnSpc>
              <a:spcBef>
                <a:spcPct val="20000"/>
              </a:spcBef>
              <a:spcAft>
                <a:spcPct val="0"/>
              </a:spcAft>
              <a:buClr>
                <a:srgbClr val="0066FF"/>
              </a:buClr>
              <a:buSzPct val="70000"/>
              <a:buFont typeface="Wingdings 3" pitchFamily="18" charset="2"/>
              <a:buChar char=""/>
              <a:tabLst/>
              <a:defRPr/>
            </a:pPr>
            <a:r>
              <a:rPr kumimoji="0" lang="en-GB" sz="1800" b="0" i="0" u="none" strike="noStrike" kern="0" cap="none" spc="0" normalizeH="0" baseline="0" noProof="0" dirty="0" smtClean="0">
                <a:ln>
                  <a:noFill/>
                </a:ln>
                <a:solidFill>
                  <a:srgbClr val="000000"/>
                </a:solidFill>
                <a:effectLst/>
                <a:uLnTx/>
                <a:uFillTx/>
                <a:latin typeface="ArialMT"/>
                <a:ea typeface="ＭＳ Ｐゴシック"/>
              </a:rPr>
              <a:t>Fourth level</a:t>
            </a:r>
          </a:p>
          <a:p>
            <a:pPr marL="2057400" marR="0" lvl="4" indent="-228600" algn="l" defTabSz="914400" rtl="0" eaLnBrk="0" fontAlgn="base" latinLnBrk="0" hangingPunct="0">
              <a:lnSpc>
                <a:spcPct val="100000"/>
              </a:lnSpc>
              <a:spcBef>
                <a:spcPct val="20000"/>
              </a:spcBef>
              <a:spcAft>
                <a:spcPct val="0"/>
              </a:spcAft>
              <a:buClr>
                <a:srgbClr val="0066FF"/>
              </a:buClr>
              <a:buSzPct val="70000"/>
              <a:buFont typeface="Times New Roman" pitchFamily="18" charset="0"/>
              <a:buChar char="–"/>
              <a:tabLst/>
              <a:defRPr/>
            </a:pPr>
            <a:r>
              <a:rPr kumimoji="0" lang="en-GB" sz="1600" b="0" i="0" u="none" strike="noStrike" kern="0" cap="none" spc="0" normalizeH="0" baseline="0" noProof="0" dirty="0" smtClean="0">
                <a:ln>
                  <a:noFill/>
                </a:ln>
                <a:solidFill>
                  <a:srgbClr val="000000"/>
                </a:solidFill>
                <a:effectLst/>
                <a:uLnTx/>
                <a:uFillTx/>
                <a:latin typeface="ArialMT"/>
                <a:ea typeface="ＭＳ Ｐゴシック"/>
              </a:rP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42EA5-3375-4CB3-9C10-072697FD08EE}" type="datetime1">
              <a:rPr lang="en-US" smtClean="0"/>
              <a:t>2/15/2013</a:t>
            </a:fld>
            <a:endParaRPr lang="en-US" dirty="0"/>
          </a:p>
        </p:txBody>
      </p:sp>
      <p:sp>
        <p:nvSpPr>
          <p:cNvPr id="5" name="Footer Placeholder 4"/>
          <p:cNvSpPr>
            <a:spLocks noGrp="1"/>
          </p:cNvSpPr>
          <p:nvPr>
            <p:ph type="ftr" sz="quarter" idx="3"/>
          </p:nvPr>
        </p:nvSpPr>
        <p:spPr>
          <a:xfrm>
            <a:off x="2325189" y="6356350"/>
            <a:ext cx="449362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EA6C6-AB75-430D-BF0D-55DD73A559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57" r:id="rId1"/>
    <p:sldLayoutId id="2147486058" r:id="rId2"/>
    <p:sldLayoutId id="2147486059" r:id="rId3"/>
    <p:sldLayoutId id="2147486060" r:id="rId4"/>
    <p:sldLayoutId id="2147486061" r:id="rId5"/>
    <p:sldLayoutId id="2147486062" r:id="rId6"/>
    <p:sldLayoutId id="2147486063" r:id="rId7"/>
    <p:sldLayoutId id="2147486064" r:id="rId8"/>
    <p:sldLayoutId id="2147486065" r:id="rId9"/>
    <p:sldLayoutId id="2147486066" r:id="rId10"/>
    <p:sldLayoutId id="214748606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marR="0" indent="-342900" algn="l" defTabSz="914400" rtl="0" eaLnBrk="0" fontAlgn="base" latinLnBrk="0" hangingPunct="0">
        <a:lnSpc>
          <a:spcPct val="100000"/>
        </a:lnSpc>
        <a:spcBef>
          <a:spcPct val="20000"/>
        </a:spcBef>
        <a:spcAft>
          <a:spcPct val="0"/>
        </a:spcAft>
        <a:buClr>
          <a:srgbClr val="0066FF"/>
        </a:buClr>
        <a:buSzPct val="70000"/>
        <a:buFont typeface="Wingdings 2" pitchFamily="18" charset="2"/>
        <a:buChar char=""/>
        <a:tabLst/>
        <a:defRPr sz="3200" kern="1200">
          <a:solidFill>
            <a:schemeClr val="tx1"/>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0066FF"/>
        </a:buClr>
        <a:buSzPct val="70000"/>
        <a:buFont typeface="Wingdings" pitchFamily="2" charset="2"/>
        <a:buChar char="Ø"/>
        <a:tabLst/>
        <a:defRPr sz="2800" kern="1200">
          <a:solidFill>
            <a:schemeClr val="tx1"/>
          </a:solidFill>
          <a:latin typeface="+mn-lt"/>
          <a:ea typeface="+mn-ea"/>
          <a:cs typeface="+mn-cs"/>
        </a:defRPr>
      </a:lvl2pPr>
      <a:lvl3pPr marL="1143000" marR="0" indent="-228600" algn="l" defTabSz="914400" rtl="0" eaLnBrk="0" fontAlgn="base" latinLnBrk="0" hangingPunct="0">
        <a:lnSpc>
          <a:spcPct val="100000"/>
        </a:lnSpc>
        <a:spcBef>
          <a:spcPct val="20000"/>
        </a:spcBef>
        <a:spcAft>
          <a:spcPct val="0"/>
        </a:spcAft>
        <a:buClr>
          <a:srgbClr val="0066FF"/>
        </a:buClr>
        <a:buSzPct val="70000"/>
        <a:buFontTx/>
        <a:buChar char="•"/>
        <a:tabLst/>
        <a:defRPr sz="2400" kern="1200">
          <a:solidFill>
            <a:schemeClr val="tx1"/>
          </a:solidFill>
          <a:latin typeface="+mn-lt"/>
          <a:ea typeface="+mn-ea"/>
          <a:cs typeface="+mn-cs"/>
        </a:defRPr>
      </a:lvl3pPr>
      <a:lvl4pPr marL="1600200" marR="0" indent="-228600" algn="l" defTabSz="914400" rtl="0" eaLnBrk="0" fontAlgn="base" latinLnBrk="0" hangingPunct="0">
        <a:lnSpc>
          <a:spcPct val="100000"/>
        </a:lnSpc>
        <a:spcBef>
          <a:spcPct val="20000"/>
        </a:spcBef>
        <a:spcAft>
          <a:spcPct val="0"/>
        </a:spcAft>
        <a:buClr>
          <a:srgbClr val="0066FF"/>
        </a:buClr>
        <a:buSzPct val="70000"/>
        <a:buFont typeface="Wingdings 3" pitchFamily="18" charset="2"/>
        <a:buChar char=""/>
        <a:tabLst/>
        <a:defRPr sz="2000" kern="1200">
          <a:solidFill>
            <a:schemeClr val="tx1"/>
          </a:solidFill>
          <a:latin typeface="+mn-lt"/>
          <a:ea typeface="+mn-ea"/>
          <a:cs typeface="+mn-cs"/>
        </a:defRPr>
      </a:lvl4pPr>
      <a:lvl5pPr marL="2057400" marR="0" indent="-228600" algn="l" defTabSz="914400" rtl="0" eaLnBrk="0" fontAlgn="base" latinLnBrk="0" hangingPunct="0">
        <a:lnSpc>
          <a:spcPct val="100000"/>
        </a:lnSpc>
        <a:spcBef>
          <a:spcPct val="20000"/>
        </a:spcBef>
        <a:spcAft>
          <a:spcPct val="0"/>
        </a:spcAft>
        <a:buClr>
          <a:srgbClr val="0066FF"/>
        </a:buClr>
        <a:buSzPct val="70000"/>
        <a:buFont typeface="Times New Roman" pitchFamily="18"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F27C757E-E6C5-40EF-AC90-AD98FE39F2F9}" type="datetime1">
              <a:rPr lang="en-US" smtClean="0"/>
              <a:t>2/15/2013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80" r:id="rId1"/>
    <p:sldLayoutId id="2147486081" r:id="rId2"/>
    <p:sldLayoutId id="2147486082" r:id="rId3"/>
    <p:sldLayoutId id="2147486083" r:id="rId4"/>
    <p:sldLayoutId id="2147486084" r:id="rId5"/>
    <p:sldLayoutId id="2147486085" r:id="rId6"/>
    <p:sldLayoutId id="2147486086" r:id="rId7"/>
    <p:sldLayoutId id="2147486087" r:id="rId8"/>
    <p:sldLayoutId id="2147486088" r:id="rId9"/>
    <p:sldLayoutId id="2147486089"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59A6537C-16FA-4354-9A8D-50F4AF4A2EF0}" type="datetime1">
              <a:rPr lang="en-US" smtClean="0"/>
              <a:t>2/15/2013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69" r:id="rId1"/>
    <p:sldLayoutId id="2147486070" r:id="rId2"/>
    <p:sldLayoutId id="2147486071" r:id="rId3"/>
    <p:sldLayoutId id="2147486072" r:id="rId4"/>
    <p:sldLayoutId id="2147486073" r:id="rId5"/>
    <p:sldLayoutId id="2147486074" r:id="rId6"/>
    <p:sldLayoutId id="2147486075" r:id="rId7"/>
    <p:sldLayoutId id="2147486076" r:id="rId8"/>
    <p:sldLayoutId id="2147486077" r:id="rId9"/>
    <p:sldLayoutId id="2147486078"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95CFC511-5CFA-4704-9F77-9B781F900F67}" type="datetime1">
              <a:rPr lang="en-US" smtClean="0"/>
              <a:t>2/15/2013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23" r:id="rId1"/>
    <p:sldLayoutId id="2147486024" r:id="rId2"/>
    <p:sldLayoutId id="2147486025" r:id="rId3"/>
    <p:sldLayoutId id="2147486026" r:id="rId4"/>
    <p:sldLayoutId id="2147486027" r:id="rId5"/>
    <p:sldLayoutId id="2147486028" r:id="rId6"/>
    <p:sldLayoutId id="2147486029" r:id="rId7"/>
    <p:sldLayoutId id="2147486030" r:id="rId8"/>
    <p:sldLayoutId id="2147486031" r:id="rId9"/>
    <p:sldLayoutId id="2147486032"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DDD96-16FF-4214-8390-687F6B087DDF}" type="datetime1">
              <a:rPr lang="en-US" smtClean="0"/>
              <a:t>2/15/2013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4BC0D-989A-484B-A0D2-905CCD2F845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11" r:id="rId1"/>
    <p:sldLayoutId id="2147486012" r:id="rId2"/>
    <p:sldLayoutId id="2147486013" r:id="rId3"/>
    <p:sldLayoutId id="2147486014" r:id="rId4"/>
    <p:sldLayoutId id="2147486015" r:id="rId5"/>
    <p:sldLayoutId id="2147486016" r:id="rId6"/>
    <p:sldLayoutId id="2147486017" r:id="rId7"/>
    <p:sldLayoutId id="2147486018" r:id="rId8"/>
    <p:sldLayoutId id="2147486019" r:id="rId9"/>
    <p:sldLayoutId id="2147486020" r:id="rId10"/>
    <p:sldLayoutId id="214748602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E73CB953-0210-4B18-82B5-C41BD1BE854F}" type="datetime1">
              <a:rPr lang="en-US" smtClean="0"/>
              <a:t>2/15/2013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5977" r:id="rId1"/>
    <p:sldLayoutId id="2147485978" r:id="rId2"/>
    <p:sldLayoutId id="2147485979" r:id="rId3"/>
    <p:sldLayoutId id="2147485980" r:id="rId4"/>
    <p:sldLayoutId id="2147485981" r:id="rId5"/>
    <p:sldLayoutId id="2147485982" r:id="rId6"/>
    <p:sldLayoutId id="2147485983" r:id="rId7"/>
    <p:sldLayoutId id="2147485984" r:id="rId8"/>
    <p:sldLayoutId id="2147485985" r:id="rId9"/>
    <p:sldLayoutId id="2147485986"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18306" name="Rectangle 2"/>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18307" name="Rectangle 3"/>
          <p:cNvSpPr>
            <a:spLocks noGrp="1" noChangeArrowheads="1"/>
          </p:cNvSpPr>
          <p:nvPr>
            <p:ph type="body" idx="1"/>
          </p:nvPr>
        </p:nvSpPr>
        <p:spPr bwMode="auto">
          <a:xfrm>
            <a:off x="685800" y="1465263"/>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18308" name="Rectangle 4"/>
          <p:cNvSpPr>
            <a:spLocks noGrp="1" noChangeArrowheads="1"/>
          </p:cNvSpPr>
          <p:nvPr>
            <p:ph type="ftr" sz="quarter" idx="3"/>
          </p:nvPr>
        </p:nvSpPr>
        <p:spPr bwMode="auto">
          <a:xfrm>
            <a:off x="2057400" y="6477000"/>
            <a:ext cx="5410200" cy="277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atin typeface="Times New Roman" pitchFamily="18" charset="0"/>
                <a:cs typeface="+mn-cs"/>
              </a:defRPr>
            </a:lvl1pPr>
          </a:lstStyle>
          <a:p>
            <a:pPr>
              <a:defRPr/>
            </a:pPr>
            <a:r>
              <a:rPr lang="en-US" smtClean="0"/>
              <a:t>Copyright ©2013 by Elsevier Inc. All rights reserved</a:t>
            </a:r>
            <a:endParaRPr lang="en-US" dirty="0"/>
          </a:p>
        </p:txBody>
      </p:sp>
    </p:spTree>
  </p:cSld>
  <p:clrMap bg1="dk2" tx1="lt1" bg2="dk1" tx2="lt2" accent1="accent1" accent2="accent2" accent3="accent3" accent4="accent4" accent5="accent5" accent6="accent6" hlink="hlink" folHlink="folHlink"/>
  <p:sldLayoutIdLst>
    <p:sldLayoutId id="2147485908" r:id="rId1"/>
    <p:sldLayoutId id="2147485909" r:id="rId2"/>
    <p:sldLayoutId id="2147485910" r:id="rId3"/>
    <p:sldLayoutId id="2147485911" r:id="rId4"/>
    <p:sldLayoutId id="2147485912" r:id="rId5"/>
    <p:sldLayoutId id="2147485913" r:id="rId6"/>
    <p:sldLayoutId id="2147485914" r:id="rId7"/>
    <p:sldLayoutId id="2147485915" r:id="rId8"/>
    <p:sldLayoutId id="2147485916" r:id="rId9"/>
    <p:sldLayoutId id="2147485917" r:id="rId10"/>
    <p:sldLayoutId id="2147485918" r:id="rId11"/>
  </p:sldLayoutIdLst>
  <p:hf sldNum="0" hdr="0" dt="0"/>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Wingdings" pitchFamily="2" charset="2"/>
        <a:buChar char="Ø"/>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3" pitchFamily="18"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bwMode="auto">
          <a:xfrm>
            <a:off x="685800" y="609600"/>
            <a:ext cx="7772400" cy="990600"/>
          </a:xfrm>
          <a:prstGeom prst="rect">
            <a:avLst/>
          </a:prstGeom>
          <a:noFill/>
          <a:ln w="12700">
            <a:solidFill>
              <a:schemeClr val="accent2"/>
            </a:solid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22403" name="Rectangle 3"/>
          <p:cNvSpPr>
            <a:spLocks noGrp="1" noChangeArrowheads="1"/>
          </p:cNvSpPr>
          <p:nvPr>
            <p:ph type="body" idx="1"/>
          </p:nvPr>
        </p:nvSpPr>
        <p:spPr bwMode="auto">
          <a:xfrm>
            <a:off x="685800" y="1754188"/>
            <a:ext cx="7772400" cy="4113212"/>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22404" name="Rectangle 4"/>
          <p:cNvSpPr>
            <a:spLocks noGrp="1" noChangeArrowheads="1"/>
          </p:cNvSpPr>
          <p:nvPr>
            <p:ph type="sldNum" sz="quarter" idx="4"/>
          </p:nvPr>
        </p:nvSpPr>
        <p:spPr bwMode="auto">
          <a:xfrm>
            <a:off x="684213" y="6488113"/>
            <a:ext cx="992187" cy="201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AFE1FF"/>
                </a:solidFill>
                <a:latin typeface="+mj-lt"/>
                <a:cs typeface="+mn-cs"/>
              </a:defRPr>
            </a:lvl1pPr>
          </a:lstStyle>
          <a:p>
            <a:pPr>
              <a:defRPr/>
            </a:pPr>
            <a:fld id="{AA5541B9-FC4B-44C6-94D0-89B5A17FDD2B}" type="slidenum">
              <a:rPr lang="en-US"/>
              <a:pPr>
                <a:defRPr/>
              </a:pPr>
              <a:t>‹#›</a:t>
            </a:fld>
            <a:r>
              <a:rPr lang="en-US" dirty="0"/>
              <a:t> of 23</a:t>
            </a:r>
          </a:p>
        </p:txBody>
      </p:sp>
      <p:sp>
        <p:nvSpPr>
          <p:cNvPr id="2022405" name="Rectangle 5"/>
          <p:cNvSpPr>
            <a:spLocks noChangeArrowheads="1"/>
          </p:cNvSpPr>
          <p:nvPr/>
        </p:nvSpPr>
        <p:spPr bwMode="auto">
          <a:xfrm>
            <a:off x="2057400" y="6477000"/>
            <a:ext cx="5410200" cy="277813"/>
          </a:xfrm>
          <a:prstGeom prst="rect">
            <a:avLst/>
          </a:prstGeom>
          <a:noFill/>
          <a:ln w="9525">
            <a:noFill/>
            <a:miter lim="800000"/>
            <a:headEnd/>
            <a:tailEnd/>
          </a:ln>
          <a:effectLst/>
        </p:spPr>
        <p:txBody>
          <a:bodyPr anchor="b"/>
          <a:lstStyle/>
          <a:p>
            <a:pPr algn="r" eaLnBrk="0" hangingPunct="0">
              <a:defRPr/>
            </a:pPr>
            <a:r>
              <a:rPr lang="en-US" sz="1000" dirty="0">
                <a:latin typeface="Times New Roman" pitchFamily="18" charset="0"/>
                <a:cs typeface="+mn-cs"/>
              </a:rPr>
              <a:t>Mosby items and derived items © 2007, 2004 by Mosby, Inc., an affiliate of Elsevier Inc. </a:t>
            </a:r>
          </a:p>
        </p:txBody>
      </p:sp>
    </p:spTree>
  </p:cSld>
  <p:clrMap bg1="dk2" tx1="lt1" bg2="dk1" tx2="lt2" accent1="accent1" accent2="accent2" accent3="accent3" accent4="accent4" accent5="accent5" accent6="accent6" hlink="hlink" folHlink="folHlink"/>
  <p:sldLayoutIdLst>
    <p:sldLayoutId id="2147485950" r:id="rId1"/>
    <p:sldLayoutId id="2147485919" r:id="rId2"/>
    <p:sldLayoutId id="2147485920" r:id="rId3"/>
    <p:sldLayoutId id="2147485921" r:id="rId4"/>
    <p:sldLayoutId id="2147485922" r:id="rId5"/>
    <p:sldLayoutId id="2147485923" r:id="rId6"/>
    <p:sldLayoutId id="2147485924" r:id="rId7"/>
    <p:sldLayoutId id="2147485925" r:id="rId8"/>
    <p:sldLayoutId id="2147485926" r:id="rId9"/>
    <p:sldLayoutId id="2147485927" r:id="rId10"/>
    <p:sldLayoutId id="2147485928" r:id="rId11"/>
  </p:sldLayoutIdLst>
  <p:hf sldNum="0" hdr="0" dt="0"/>
  <p:txStyles>
    <p:titleStyle>
      <a:lvl1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2"/>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Arial" charset="0"/>
        <a:buChar char="■"/>
        <a:defRPr sz="2600">
          <a:solidFill>
            <a:schemeClr val="tx2"/>
          </a:solidFill>
          <a:effectLst>
            <a:outerShdw blurRad="38100" dist="38100" dir="2700000" algn="tl">
              <a:srgbClr val="000000"/>
            </a:outerShdw>
          </a:effectLst>
          <a:latin typeface="+mn-lt"/>
        </a:defRPr>
      </a:lvl2pPr>
      <a:lvl3pPr marL="1262063" indent="-347663" algn="l" rtl="0" eaLnBrk="0" fontAlgn="base" hangingPunct="0">
        <a:spcBef>
          <a:spcPct val="20000"/>
        </a:spcBef>
        <a:spcAft>
          <a:spcPct val="0"/>
        </a:spcAft>
        <a:buClr>
          <a:schemeClr val="tx2"/>
        </a:buClr>
        <a:buSzPct val="115000"/>
        <a:buFont typeface="Wingdings 2" pitchFamily="18" charset="2"/>
        <a:buChar char="®"/>
        <a:defRPr sz="2500">
          <a:solidFill>
            <a:schemeClr val="tx2"/>
          </a:solidFill>
          <a:effectLst>
            <a:outerShdw blurRad="38100" dist="38100" dir="2700000" algn="tl">
              <a:srgbClr val="000000"/>
            </a:outerShdw>
          </a:effectLst>
          <a:latin typeface="+mn-lt"/>
        </a:defRPr>
      </a:lvl3pPr>
      <a:lvl4pPr marL="1597025" indent="-220663" algn="l" rtl="0" eaLnBrk="0" fontAlgn="base" hangingPunct="0">
        <a:spcBef>
          <a:spcPct val="20000"/>
        </a:spcBef>
        <a:spcAft>
          <a:spcPct val="0"/>
        </a:spcAft>
        <a:buClr>
          <a:schemeClr val="tx2"/>
        </a:buClr>
        <a:buSzPct val="75000"/>
        <a:buFont typeface="Arial" charset="0"/>
        <a:buChar char="●"/>
        <a:defRPr sz="2400">
          <a:solidFill>
            <a:schemeClr val="tx2"/>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4450" name="Rectangle 2"/>
          <p:cNvSpPr>
            <a:spLocks noChangeArrowheads="1"/>
          </p:cNvSpPr>
          <p:nvPr/>
        </p:nvSpPr>
        <p:spPr bwMode="auto">
          <a:xfrm>
            <a:off x="533400" y="709613"/>
            <a:ext cx="8229600" cy="5538787"/>
          </a:xfrm>
          <a:prstGeom prst="rect">
            <a:avLst/>
          </a:prstGeom>
          <a:solidFill>
            <a:schemeClr val="folHlink"/>
          </a:solidFill>
          <a:ln w="12700" cap="sq">
            <a:solidFill>
              <a:schemeClr val="accent2"/>
            </a:solidFill>
            <a:miter lim="800000"/>
            <a:headEnd type="none" w="sm" len="sm"/>
            <a:tailEnd type="none" w="sm" len="sm"/>
          </a:ln>
          <a:effectLst>
            <a:outerShdw dist="161645" dir="18900000" algn="ctr" rotWithShape="0">
              <a:srgbClr val="680068"/>
            </a:outerShdw>
          </a:effectLst>
        </p:spPr>
        <p:txBody>
          <a:bodyPr wrap="none" anchor="ctr"/>
          <a:lstStyle/>
          <a:p>
            <a:pPr>
              <a:defRPr/>
            </a:pPr>
            <a:endParaRPr lang="en-US" dirty="0">
              <a:cs typeface="+mn-cs"/>
            </a:endParaRPr>
          </a:p>
        </p:txBody>
      </p:sp>
      <p:sp>
        <p:nvSpPr>
          <p:cNvPr id="2024451" name="Rectangle 3"/>
          <p:cNvSpPr>
            <a:spLocks noGrp="1" noChangeArrowheads="1"/>
          </p:cNvSpPr>
          <p:nvPr>
            <p:ph type="sldNum" sz="quarter" idx="4"/>
          </p:nvPr>
        </p:nvSpPr>
        <p:spPr bwMode="auto">
          <a:xfrm>
            <a:off x="684213" y="6488113"/>
            <a:ext cx="992187" cy="201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AFE1FF"/>
                </a:solidFill>
                <a:latin typeface="+mj-lt"/>
                <a:cs typeface="+mn-cs"/>
              </a:defRPr>
            </a:lvl1pPr>
          </a:lstStyle>
          <a:p>
            <a:pPr>
              <a:defRPr/>
            </a:pPr>
            <a:fld id="{9247E1DC-9E4F-4CE6-B6A9-8CA5E85FFE44}" type="slidenum">
              <a:rPr lang="en-US"/>
              <a:pPr>
                <a:defRPr/>
              </a:pPr>
              <a:t>‹#›</a:t>
            </a:fld>
            <a:r>
              <a:rPr lang="en-US" dirty="0"/>
              <a:t> of 21</a:t>
            </a:r>
          </a:p>
        </p:txBody>
      </p:sp>
      <p:sp>
        <p:nvSpPr>
          <p:cNvPr id="2024452" name="Rectangle 4"/>
          <p:cNvSpPr>
            <a:spLocks noGrp="1" noChangeArrowheads="1"/>
          </p:cNvSpPr>
          <p:nvPr>
            <p:ph type="ftr" sz="quarter" idx="3"/>
          </p:nvPr>
        </p:nvSpPr>
        <p:spPr bwMode="auto">
          <a:xfrm>
            <a:off x="2057400" y="6477000"/>
            <a:ext cx="5410200" cy="277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latin typeface="+mj-lt"/>
                <a:cs typeface="+mn-cs"/>
              </a:defRPr>
            </a:lvl1pPr>
          </a:lstStyle>
          <a:p>
            <a:pPr>
              <a:defRPr/>
            </a:pPr>
            <a:r>
              <a:rPr lang="en-US" smtClean="0"/>
              <a:t>Copyright ©2013 by Elsevier Inc. All rights reserved</a:t>
            </a:r>
            <a:endParaRPr lang="en-US" dirty="0"/>
          </a:p>
        </p:txBody>
      </p:sp>
    </p:spTree>
  </p:cSld>
  <p:clrMap bg1="dk2" tx1="lt1" bg2="dk1" tx2="lt2" accent1="accent1" accent2="accent2" accent3="accent3" accent4="accent4" accent5="accent5" accent6="accent6" hlink="hlink" folHlink="folHlink"/>
  <p:sldLayoutIdLst>
    <p:sldLayoutId id="2147485951" r:id="rId1"/>
    <p:sldLayoutId id="2147485929" r:id="rId2"/>
    <p:sldLayoutId id="2147485930" r:id="rId3"/>
    <p:sldLayoutId id="2147485931" r:id="rId4"/>
    <p:sldLayoutId id="2147485932" r:id="rId5"/>
    <p:sldLayoutId id="2147485933" r:id="rId6"/>
    <p:sldLayoutId id="2147485934" r:id="rId7"/>
    <p:sldLayoutId id="2147485935" r:id="rId8"/>
    <p:sldLayoutId id="2147485936" r:id="rId9"/>
    <p:sldLayoutId id="2147485937" r:id="rId10"/>
    <p:sldLayoutId id="2147485938" r:id="rId11"/>
  </p:sldLayoutIdLst>
  <p:hf sldNum="0" hdr="0" dt="0"/>
  <p:txStyles>
    <p:titleStyle>
      <a:lvl1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rgbClr val="00FF00"/>
        </a:buClr>
        <a:buSzPct val="60000"/>
        <a:buFont typeface="Wingdings 2" pitchFamily="18" charset="2"/>
        <a:buChar char="•"/>
        <a:defRPr sz="2800">
          <a:solidFill>
            <a:srgbClr val="00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charset="0"/>
        <a:buChar char="■"/>
        <a:defRPr sz="26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2" pitchFamily="18" charset="2"/>
        <a:buChar char="®"/>
        <a:defRPr sz="2500">
          <a:solidFill>
            <a:schemeClr val="tx2"/>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00FF00"/>
        </a:buClr>
        <a:buSzPct val="75000"/>
        <a:buFont typeface="Arial" charset="0"/>
        <a:buChar char="●"/>
        <a:defRPr sz="2400">
          <a:solidFill>
            <a:srgbClr val="00FF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Surgical Technology</a:t>
            </a:r>
            <a:endParaRPr lang="en-US" sz="3600" dirty="0"/>
          </a:p>
        </p:txBody>
      </p:sp>
      <p:sp>
        <p:nvSpPr>
          <p:cNvPr id="5" name="TextBox 4"/>
          <p:cNvSpPr txBox="1"/>
          <p:nvPr/>
        </p:nvSpPr>
        <p:spPr>
          <a:xfrm>
            <a:off x="3657600" y="1371600"/>
            <a:ext cx="1521570" cy="461665"/>
          </a:xfrm>
          <a:prstGeom prst="rect">
            <a:avLst/>
          </a:prstGeom>
          <a:noFill/>
        </p:spPr>
        <p:txBody>
          <a:bodyPr wrap="none" rtlCol="0">
            <a:spAutoFit/>
          </a:bodyPr>
          <a:lstStyle/>
          <a:p>
            <a:r>
              <a:rPr lang="en-US" sz="2400" dirty="0" smtClean="0"/>
              <a:t>6</a:t>
            </a:r>
            <a:r>
              <a:rPr lang="en-US" sz="2400" baseline="30000" dirty="0" smtClean="0"/>
              <a:t>th</a:t>
            </a:r>
            <a:r>
              <a:rPr lang="en-US" sz="2400" dirty="0" smtClean="0"/>
              <a:t> edition</a:t>
            </a:r>
            <a:endParaRPr lang="en-US" sz="2400" dirty="0"/>
          </a:p>
        </p:txBody>
      </p:sp>
      <p:sp>
        <p:nvSpPr>
          <p:cNvPr id="6" name="TextBox 5"/>
          <p:cNvSpPr txBox="1"/>
          <p:nvPr/>
        </p:nvSpPr>
        <p:spPr>
          <a:xfrm>
            <a:off x="3295650" y="2609850"/>
            <a:ext cx="2084225" cy="461665"/>
          </a:xfrm>
          <a:prstGeom prst="rect">
            <a:avLst/>
          </a:prstGeom>
          <a:noFill/>
        </p:spPr>
        <p:txBody>
          <a:bodyPr wrap="none" rtlCol="0">
            <a:spAutoFit/>
          </a:bodyPr>
          <a:lstStyle/>
          <a:p>
            <a:r>
              <a:rPr lang="en-US" sz="2400" dirty="0" smtClean="0"/>
              <a:t>CHAPTER 30</a:t>
            </a:r>
            <a:endParaRPr lang="en-US" sz="2400" dirty="0"/>
          </a:p>
        </p:txBody>
      </p:sp>
      <p:sp>
        <p:nvSpPr>
          <p:cNvPr id="7" name="TextBox 6"/>
          <p:cNvSpPr txBox="1"/>
          <p:nvPr/>
        </p:nvSpPr>
        <p:spPr>
          <a:xfrm>
            <a:off x="1613386" y="3886200"/>
            <a:ext cx="5780750" cy="523220"/>
          </a:xfrm>
          <a:prstGeom prst="rect">
            <a:avLst/>
          </a:prstGeom>
          <a:noFill/>
        </p:spPr>
        <p:txBody>
          <a:bodyPr wrap="none" rtlCol="0">
            <a:spAutoFit/>
          </a:bodyPr>
          <a:lstStyle/>
          <a:p>
            <a:pPr algn="ctr"/>
            <a:r>
              <a:rPr lang="en-US" sz="2800" dirty="0" smtClean="0"/>
              <a:t>Plastic and Reconstructive Surgery</a:t>
            </a:r>
            <a:endParaRPr lang="en-US" sz="2800" dirty="0"/>
          </a:p>
        </p:txBody>
      </p:sp>
      <p:sp>
        <p:nvSpPr>
          <p:cNvPr id="2" name="Footer Placeholder 1"/>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and Instruments </a:t>
            </a:r>
            <a:endParaRPr lang="en-US" dirty="0"/>
          </a:p>
        </p:txBody>
      </p:sp>
      <p:sp>
        <p:nvSpPr>
          <p:cNvPr id="3" name="Content Placeholder 2"/>
          <p:cNvSpPr>
            <a:spLocks noGrp="1"/>
          </p:cNvSpPr>
          <p:nvPr>
            <p:ph idx="1"/>
          </p:nvPr>
        </p:nvSpPr>
        <p:spPr/>
        <p:txBody>
          <a:bodyPr/>
          <a:lstStyle/>
          <a:p>
            <a:r>
              <a:rPr lang="en-US" dirty="0" smtClean="0"/>
              <a:t>Dermabrader</a:t>
            </a:r>
          </a:p>
          <a:p>
            <a:r>
              <a:rPr lang="en-US" dirty="0" smtClean="0"/>
              <a:t>Liposuction instruments</a:t>
            </a:r>
          </a:p>
          <a:p>
            <a:r>
              <a:rPr lang="en-US" dirty="0" smtClean="0"/>
              <a:t>CO</a:t>
            </a:r>
            <a:r>
              <a:rPr lang="en-US" baseline="-25000" dirty="0" smtClean="0"/>
              <a:t>2</a:t>
            </a:r>
            <a:r>
              <a:rPr lang="en-US" dirty="0" smtClean="0"/>
              <a:t> laser</a:t>
            </a:r>
          </a:p>
          <a:p>
            <a:r>
              <a:rPr lang="en-US" dirty="0" smtClean="0"/>
              <a:t>Facial implants</a:t>
            </a:r>
          </a:p>
          <a:p>
            <a:r>
              <a:rPr lang="en-US" dirty="0" smtClean="0"/>
              <a:t>Dermatome</a:t>
            </a:r>
          </a:p>
          <a:p>
            <a:r>
              <a:rPr lang="en-US" dirty="0" smtClean="0"/>
              <a:t>Mesher</a:t>
            </a:r>
          </a:p>
          <a:p>
            <a:r>
              <a:rPr lang="en-US" dirty="0" smtClean="0"/>
              <a:t>Endobrow instruments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 Dermatome and Graft Knife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511" y="1277615"/>
            <a:ext cx="3270978" cy="4916041"/>
          </a:xfrm>
          <a:prstGeom prst="rect">
            <a:avLst/>
          </a:prstGeom>
        </p:spPr>
      </p:pic>
      <p:sp>
        <p:nvSpPr>
          <p:cNvPr id="3" name="Rectangle 2"/>
          <p:cNvSpPr/>
          <p:nvPr/>
        </p:nvSpPr>
        <p:spPr>
          <a:xfrm>
            <a:off x="2286000" y="6193656"/>
            <a:ext cx="4572000" cy="215444"/>
          </a:xfrm>
          <a:prstGeom prst="rect">
            <a:avLst/>
          </a:prstGeom>
        </p:spPr>
        <p:txBody>
          <a:bodyPr>
            <a:spAutoFit/>
          </a:bodyPr>
          <a:lstStyle/>
          <a:p>
            <a:pPr algn="ctr"/>
            <a:r>
              <a:rPr lang="en-US" sz="800" dirty="0"/>
              <a:t>From </a:t>
            </a:r>
            <a:r>
              <a:rPr lang="en-US" sz="800" dirty="0" err="1"/>
              <a:t>Fortunato</a:t>
            </a:r>
            <a:r>
              <a:rPr lang="en-US" sz="800" dirty="0"/>
              <a:t> N, McCullough SM: </a:t>
            </a:r>
            <a:r>
              <a:rPr lang="en-US" sz="800" i="1" dirty="0"/>
              <a:t>Plastic and reconstructive surgery</a:t>
            </a:r>
            <a:r>
              <a:rPr lang="en-US" sz="800" dirty="0"/>
              <a:t>, St Louis, 1998, Mosby.</a:t>
            </a:r>
            <a:endParaRPr 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Pneumatic Power Drill</a:t>
            </a:r>
            <a:endParaRPr lang="en-US" dirty="0"/>
          </a:p>
        </p:txBody>
      </p:sp>
      <p:sp>
        <p:nvSpPr>
          <p:cNvPr id="3" name="Content Placeholder 2"/>
          <p:cNvSpPr>
            <a:spLocks noGrp="1"/>
          </p:cNvSpPr>
          <p:nvPr>
            <p:ph idx="1"/>
          </p:nvPr>
        </p:nvSpPr>
        <p:spPr/>
        <p:txBody>
          <a:bodyPr/>
          <a:lstStyle/>
          <a:p>
            <a:r>
              <a:rPr lang="en-US" dirty="0" smtClean="0"/>
              <a:t>Model bone tissue</a:t>
            </a:r>
          </a:p>
          <a:p>
            <a:r>
              <a:rPr lang="en-US" dirty="0" smtClean="0"/>
              <a:t>Create anchor holes for wire or screw</a:t>
            </a:r>
          </a:p>
          <a:p>
            <a:r>
              <a:rPr lang="en-US" dirty="0" smtClean="0"/>
              <a:t>Cut through bone with an oscillating saw blade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Mesher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455" y="1268819"/>
            <a:ext cx="3953091" cy="4997070"/>
          </a:xfrm>
          <a:prstGeom prst="rect">
            <a:avLst/>
          </a:prstGeom>
        </p:spPr>
      </p:pic>
      <p:sp>
        <p:nvSpPr>
          <p:cNvPr id="3" name="Rectangle 2"/>
          <p:cNvSpPr/>
          <p:nvPr/>
        </p:nvSpPr>
        <p:spPr>
          <a:xfrm>
            <a:off x="2286000" y="6265889"/>
            <a:ext cx="4572000" cy="215444"/>
          </a:xfrm>
          <a:prstGeom prst="rect">
            <a:avLst/>
          </a:prstGeom>
        </p:spPr>
        <p:txBody>
          <a:bodyPr>
            <a:spAutoFit/>
          </a:bodyPr>
          <a:lstStyle/>
          <a:p>
            <a:pPr algn="ctr"/>
            <a:r>
              <a:rPr lang="en-US" sz="800" dirty="0"/>
              <a:t>From </a:t>
            </a:r>
            <a:r>
              <a:rPr lang="en-US" sz="800" dirty="0" err="1"/>
              <a:t>Rothrock</a:t>
            </a:r>
            <a:r>
              <a:rPr lang="en-US" sz="800" dirty="0"/>
              <a:t> J: </a:t>
            </a:r>
            <a:r>
              <a:rPr lang="en-US" sz="800" i="1" dirty="0"/>
              <a:t>Alexander’s care of the patient in surgery</a:t>
            </a:r>
            <a:r>
              <a:rPr lang="en-US" sz="800" dirty="0"/>
              <a:t>, </a:t>
            </a:r>
            <a:r>
              <a:rPr lang="en-US" sz="800" dirty="0" err="1"/>
              <a:t>ed</a:t>
            </a:r>
            <a:r>
              <a:rPr lang="en-US" sz="800" dirty="0"/>
              <a:t> 13, Philadelphia, 2007, Mosby.</a:t>
            </a:r>
            <a:endParaRPr lang="en-US" sz="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Endobrow Instruments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Include variety of periosteal elevators and instruments for blunt and sharp dissection </a:t>
            </a:r>
          </a:p>
          <a:p>
            <a:pPr lvl="1"/>
            <a:r>
              <a:rPr lang="en-US" dirty="0" smtClean="0"/>
              <a:t>Usually are included in a set</a:t>
            </a:r>
          </a:p>
          <a:p>
            <a:pPr lvl="1"/>
            <a:r>
              <a:rPr lang="en-US" dirty="0" smtClean="0"/>
              <a:t>Many are adapted to cautery to aid in hemostasis</a:t>
            </a:r>
          </a:p>
          <a:p>
            <a:pPr lvl="1"/>
            <a:r>
              <a:rPr lang="en-US" dirty="0" smtClean="0"/>
              <a:t>Set also includes a cannula for endoscope to be </a:t>
            </a:r>
            <a:br>
              <a:rPr lang="en-US" dirty="0" smtClean="0"/>
            </a:br>
            <a:r>
              <a:rPr lang="en-US" dirty="0" smtClean="0"/>
              <a:t>passed through </a:t>
            </a:r>
          </a:p>
          <a:p>
            <a:r>
              <a:rPr lang="en-US" dirty="0" smtClean="0"/>
              <a:t>The endoscope may or may not be included in the set of instruments; 4- or 5-mm endoscopes in 0- and 30-degree angles are the endoscopes of choice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Surgical Techniques in Plastic </a:t>
            </a:r>
            <a:br>
              <a:rPr lang="en-US" dirty="0" smtClean="0"/>
            </a:br>
            <a:r>
              <a:rPr lang="en-US" dirty="0" smtClean="0"/>
              <a:t>and Reconstruction </a:t>
            </a:r>
            <a:endParaRPr lang="en-US" dirty="0"/>
          </a:p>
        </p:txBody>
      </p:sp>
      <p:sp>
        <p:nvSpPr>
          <p:cNvPr id="3" name="Content Placeholder 2"/>
          <p:cNvSpPr>
            <a:spLocks noGrp="1"/>
          </p:cNvSpPr>
          <p:nvPr>
            <p:ph idx="1"/>
          </p:nvPr>
        </p:nvSpPr>
        <p:spPr/>
        <p:txBody>
          <a:bodyPr/>
          <a:lstStyle/>
          <a:p>
            <a:r>
              <a:rPr lang="en-US" dirty="0" smtClean="0"/>
              <a:t>Débridement</a:t>
            </a:r>
          </a:p>
          <a:p>
            <a:r>
              <a:rPr lang="en-US" dirty="0" smtClean="0"/>
              <a:t>Grafting</a:t>
            </a:r>
          </a:p>
          <a:p>
            <a:r>
              <a:rPr lang="en-US" dirty="0" smtClean="0"/>
              <a:t>Implants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831229"/>
            <a:ext cx="8229600" cy="1143000"/>
          </a:xfrm>
        </p:spPr>
        <p:txBody>
          <a:bodyPr>
            <a:normAutofit/>
          </a:bodyPr>
          <a:lstStyle/>
          <a:p>
            <a:r>
              <a:rPr lang="en-US" sz="3200" dirty="0" smtClean="0"/>
              <a:t>Surgical Procedures</a:t>
            </a:r>
            <a:endParaRPr lang="en-US" sz="3000" dirty="0">
              <a:cs typeface="Arial" pitchFamily="34" charset="0"/>
            </a:endParaRPr>
          </a:p>
        </p:txBody>
      </p:sp>
      <p:sp>
        <p:nvSpPr>
          <p:cNvPr id="3" name="Content Placeholder 2"/>
          <p:cNvSpPr>
            <a:spLocks noGrp="1"/>
          </p:cNvSpPr>
          <p:nvPr>
            <p:ph idx="1"/>
          </p:nvPr>
        </p:nvSpPr>
        <p:spPr>
          <a:xfrm>
            <a:off x="477078" y="1775446"/>
            <a:ext cx="8229600" cy="4525963"/>
          </a:xfrm>
        </p:spPr>
        <p:txBody>
          <a:bodyPr>
            <a:normAutofit/>
          </a:bodyPr>
          <a:lstStyle/>
          <a:p>
            <a:pPr marL="514350" indent="-514350">
              <a:buFont typeface="+mj-lt"/>
              <a:buAutoNum type="arabicPeriod" startAt="4"/>
            </a:pPr>
            <a:r>
              <a:rPr lang="en-US" sz="2800" dirty="0" smtClean="0"/>
              <a:t>List and describe common plastic and reconstructive surgical procedures.</a:t>
            </a:r>
          </a:p>
          <a:p>
            <a:pPr>
              <a:buNone/>
            </a:pPr>
            <a:endParaRPr lang="en-US" sz="2800" dirty="0"/>
          </a:p>
        </p:txBody>
      </p:sp>
      <p:sp>
        <p:nvSpPr>
          <p:cNvPr id="4" name="TextBox 3"/>
          <p:cNvSpPr txBox="1"/>
          <p:nvPr/>
        </p:nvSpPr>
        <p:spPr>
          <a:xfrm>
            <a:off x="3120887" y="318052"/>
            <a:ext cx="2558714" cy="615553"/>
          </a:xfrm>
          <a:prstGeom prst="rect">
            <a:avLst/>
          </a:prstGeom>
          <a:noFill/>
        </p:spPr>
        <p:txBody>
          <a:bodyPr wrap="none" rtlCol="0">
            <a:spAutoFit/>
          </a:bodyPr>
          <a:lstStyle/>
          <a:p>
            <a:r>
              <a:rPr lang="en-US" sz="3400" dirty="0" smtClean="0"/>
              <a:t>Lesson 30.2</a:t>
            </a:r>
            <a:endParaRPr lang="en-US" sz="3400"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Excision of Superficial Lesions </a:t>
            </a:r>
            <a:endParaRPr lang="en-US" dirty="0"/>
          </a:p>
        </p:txBody>
      </p:sp>
      <p:sp>
        <p:nvSpPr>
          <p:cNvPr id="3" name="Content Placeholder 2"/>
          <p:cNvSpPr>
            <a:spLocks noGrp="1"/>
          </p:cNvSpPr>
          <p:nvPr>
            <p:ph idx="1"/>
          </p:nvPr>
        </p:nvSpPr>
        <p:spPr/>
        <p:txBody>
          <a:bodyPr/>
          <a:lstStyle/>
          <a:p>
            <a:r>
              <a:rPr lang="en-US" dirty="0" smtClean="0"/>
              <a:t>Removed for diagnostic purposes</a:t>
            </a:r>
          </a:p>
          <a:p>
            <a:r>
              <a:rPr lang="en-US" dirty="0" smtClean="0"/>
              <a:t>Removed to prevent or treat malignancy </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Scar Revision </a:t>
            </a:r>
            <a:endParaRPr lang="en-US" dirty="0"/>
          </a:p>
        </p:txBody>
      </p:sp>
      <p:sp>
        <p:nvSpPr>
          <p:cNvPr id="3" name="Content Placeholder 2"/>
          <p:cNvSpPr>
            <a:spLocks noGrp="1"/>
          </p:cNvSpPr>
          <p:nvPr>
            <p:ph idx="1"/>
          </p:nvPr>
        </p:nvSpPr>
        <p:spPr/>
        <p:txBody>
          <a:bodyPr/>
          <a:lstStyle/>
          <a:p>
            <a:r>
              <a:rPr lang="en-US" dirty="0" smtClean="0"/>
              <a:t>Performed on scars that have not healed properly</a:t>
            </a:r>
          </a:p>
          <a:p>
            <a:pPr lvl="1"/>
            <a:r>
              <a:rPr lang="en-US" dirty="0" smtClean="0"/>
              <a:t>Includes keloid or hyperpigmented scars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Débridement </a:t>
            </a:r>
            <a:r>
              <a:rPr lang="en-US" dirty="0" smtClean="0"/>
              <a:t>for Burns </a:t>
            </a:r>
            <a:endParaRPr lang="en-US" dirty="0"/>
          </a:p>
        </p:txBody>
      </p:sp>
      <p:sp>
        <p:nvSpPr>
          <p:cNvPr id="3" name="Content Placeholder 2"/>
          <p:cNvSpPr>
            <a:spLocks noGrp="1"/>
          </p:cNvSpPr>
          <p:nvPr>
            <p:ph idx="1"/>
          </p:nvPr>
        </p:nvSpPr>
        <p:spPr/>
        <p:txBody>
          <a:bodyPr/>
          <a:lstStyle/>
          <a:p>
            <a:r>
              <a:rPr lang="en-US" dirty="0" smtClean="0"/>
              <a:t>Performed to excise burned and damaged tissue</a:t>
            </a:r>
          </a:p>
          <a:p>
            <a:r>
              <a:rPr lang="en-US" dirty="0" smtClean="0"/>
              <a:t>Burns caused by transfer of heat from external source to the body</a:t>
            </a:r>
          </a:p>
          <a:p>
            <a:r>
              <a:rPr lang="en-US" dirty="0" smtClean="0"/>
              <a:t>Burns are classified by depth of tissue affected</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831229"/>
            <a:ext cx="8229600" cy="1143000"/>
          </a:xfrm>
        </p:spPr>
        <p:txBody>
          <a:bodyPr>
            <a:normAutofit/>
          </a:bodyPr>
          <a:lstStyle/>
          <a:p>
            <a:r>
              <a:rPr lang="en-US" sz="3200" dirty="0" smtClean="0"/>
              <a:t>Anatomy and Case Planning</a:t>
            </a:r>
            <a:endParaRPr lang="en-US" sz="3000" dirty="0">
              <a:cs typeface="Arial" pitchFamily="34" charset="0"/>
            </a:endParaRPr>
          </a:p>
        </p:txBody>
      </p:sp>
      <p:sp>
        <p:nvSpPr>
          <p:cNvPr id="3" name="Content Placeholder 2"/>
          <p:cNvSpPr>
            <a:spLocks noGrp="1"/>
          </p:cNvSpPr>
          <p:nvPr>
            <p:ph idx="1"/>
          </p:nvPr>
        </p:nvSpPr>
        <p:spPr>
          <a:xfrm>
            <a:off x="477078" y="1945566"/>
            <a:ext cx="8229600" cy="4525963"/>
          </a:xfrm>
        </p:spPr>
        <p:txBody>
          <a:bodyPr>
            <a:normAutofit/>
          </a:bodyPr>
          <a:lstStyle/>
          <a:p>
            <a:pPr marL="514350" indent="-514350">
              <a:buFont typeface="+mj-lt"/>
              <a:buAutoNum type="arabicPeriod"/>
            </a:pPr>
            <a:r>
              <a:rPr lang="en-US" sz="2800" dirty="0" smtClean="0"/>
              <a:t>Identify key anatomical features of the integumentary system and face.</a:t>
            </a:r>
          </a:p>
          <a:p>
            <a:pPr marL="514350" indent="-514350">
              <a:buFont typeface="+mj-lt"/>
              <a:buAutoNum type="arabicPeriod"/>
            </a:pPr>
            <a:r>
              <a:rPr lang="en-US" sz="2800" dirty="0" smtClean="0"/>
              <a:t>Discuss specific elements of case planning for plastic and reconstructive surgery.</a:t>
            </a:r>
          </a:p>
          <a:p>
            <a:pPr marL="514350" indent="-514350">
              <a:buFont typeface="+mj-lt"/>
              <a:buAutoNum type="arabicPeriod"/>
            </a:pPr>
            <a:r>
              <a:rPr lang="en-US" sz="2800" dirty="0" smtClean="0"/>
              <a:t>Discuss techniques used in plastic and reconstructive surgery.</a:t>
            </a:r>
          </a:p>
          <a:p>
            <a:pPr marL="514350" indent="-514350">
              <a:buNone/>
            </a:pPr>
            <a:endParaRPr lang="en-US" sz="2800" dirty="0" smtClean="0"/>
          </a:p>
          <a:p>
            <a:pPr marL="514350" indent="-514350">
              <a:buFont typeface="+mj-lt"/>
              <a:buAutoNum type="arabicPeriod"/>
            </a:pPr>
            <a:endParaRPr lang="en-US" sz="2800" dirty="0" smtClean="0"/>
          </a:p>
          <a:p>
            <a:pPr marL="514350" indent="-514350">
              <a:buFont typeface="+mj-lt"/>
              <a:buAutoNum type="arabicPeriod"/>
            </a:pPr>
            <a:endParaRPr lang="en-US" sz="2800" dirty="0"/>
          </a:p>
        </p:txBody>
      </p:sp>
      <p:sp>
        <p:nvSpPr>
          <p:cNvPr id="4" name="TextBox 3"/>
          <p:cNvSpPr txBox="1"/>
          <p:nvPr/>
        </p:nvSpPr>
        <p:spPr>
          <a:xfrm>
            <a:off x="3120887" y="318052"/>
            <a:ext cx="2558714" cy="615553"/>
          </a:xfrm>
          <a:prstGeom prst="rect">
            <a:avLst/>
          </a:prstGeom>
          <a:noFill/>
        </p:spPr>
        <p:txBody>
          <a:bodyPr wrap="none" rtlCol="0">
            <a:spAutoFit/>
          </a:bodyPr>
          <a:lstStyle/>
          <a:p>
            <a:r>
              <a:rPr lang="en-US" sz="3400" dirty="0" smtClean="0"/>
              <a:t>Lesson 30.1</a:t>
            </a:r>
            <a:endParaRPr lang="en-US" sz="3400"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 Classifications </a:t>
            </a:r>
            <a:endParaRPr lang="en-US" dirty="0"/>
          </a:p>
        </p:txBody>
      </p:sp>
      <p:sp>
        <p:nvSpPr>
          <p:cNvPr id="3" name="Content Placeholder 2"/>
          <p:cNvSpPr>
            <a:spLocks noGrp="1"/>
          </p:cNvSpPr>
          <p:nvPr>
            <p:ph idx="1"/>
          </p:nvPr>
        </p:nvSpPr>
        <p:spPr/>
        <p:txBody>
          <a:bodyPr/>
          <a:lstStyle/>
          <a:p>
            <a:r>
              <a:rPr lang="en-US" dirty="0" smtClean="0"/>
              <a:t>Superficial partial thickness (1</a:t>
            </a:r>
            <a:r>
              <a:rPr lang="en-US" baseline="30000" dirty="0" smtClean="0"/>
              <a:t>st</a:t>
            </a:r>
            <a:r>
              <a:rPr lang="en-US" dirty="0" smtClean="0"/>
              <a:t> degree)</a:t>
            </a:r>
          </a:p>
          <a:p>
            <a:r>
              <a:rPr lang="en-US" dirty="0" smtClean="0"/>
              <a:t>Partial thickness (2</a:t>
            </a:r>
            <a:r>
              <a:rPr lang="en-US" baseline="30000" dirty="0" smtClean="0"/>
              <a:t>nd</a:t>
            </a:r>
            <a:r>
              <a:rPr lang="en-US" dirty="0" smtClean="0"/>
              <a:t> degree)</a:t>
            </a:r>
          </a:p>
          <a:p>
            <a:r>
              <a:rPr lang="en-US" dirty="0" smtClean="0"/>
              <a:t>Full thickness (2</a:t>
            </a:r>
            <a:r>
              <a:rPr lang="en-US" baseline="30000" dirty="0" smtClean="0"/>
              <a:t>nd</a:t>
            </a:r>
            <a:r>
              <a:rPr lang="en-US" dirty="0" smtClean="0"/>
              <a:t> degree)</a:t>
            </a:r>
          </a:p>
          <a:p>
            <a:r>
              <a:rPr lang="en-US" dirty="0" smtClean="0"/>
              <a:t>Full thickness (3</a:t>
            </a:r>
            <a:r>
              <a:rPr lang="en-US" baseline="30000" dirty="0" smtClean="0"/>
              <a:t>rd</a:t>
            </a:r>
            <a:r>
              <a:rPr lang="en-US" dirty="0" smtClean="0"/>
              <a:t> degree)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First-Degree Burns </a:t>
            </a:r>
            <a:endParaRPr lang="en-US" dirty="0"/>
          </a:p>
        </p:txBody>
      </p:sp>
      <p:sp>
        <p:nvSpPr>
          <p:cNvPr id="3" name="Content Placeholder 2"/>
          <p:cNvSpPr>
            <a:spLocks noGrp="1"/>
          </p:cNvSpPr>
          <p:nvPr>
            <p:ph idx="1"/>
          </p:nvPr>
        </p:nvSpPr>
        <p:spPr/>
        <p:txBody>
          <a:bodyPr/>
          <a:lstStyle/>
          <a:p>
            <a:r>
              <a:rPr lang="en-US" dirty="0" smtClean="0"/>
              <a:t>Only the outer layer of the epidermis is injured. The skin is red or pink, dry, and painful to touch</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Second-Degree Burns </a:t>
            </a:r>
            <a:endParaRPr lang="en-US" dirty="0"/>
          </a:p>
        </p:txBody>
      </p:sp>
      <p:sp>
        <p:nvSpPr>
          <p:cNvPr id="3" name="Content Placeholder 2"/>
          <p:cNvSpPr>
            <a:spLocks noGrp="1"/>
          </p:cNvSpPr>
          <p:nvPr>
            <p:ph idx="1"/>
          </p:nvPr>
        </p:nvSpPr>
        <p:spPr/>
        <p:txBody>
          <a:bodyPr/>
          <a:lstStyle/>
          <a:p>
            <a:r>
              <a:rPr lang="en-US" dirty="0" smtClean="0"/>
              <a:t>The epidermis and various degrees of the dermis are injured. The skin is blistered, red, and moist </a:t>
            </a:r>
          </a:p>
          <a:p>
            <a:r>
              <a:rPr lang="en-US" dirty="0" smtClean="0"/>
              <a:t>Full thickness, second degree</a:t>
            </a:r>
          </a:p>
          <a:p>
            <a:pPr lvl="1"/>
            <a:r>
              <a:rPr lang="en-US" dirty="0" smtClean="0"/>
              <a:t>The epidermis and full dermis are injured. These burns are characterized by a white, smooth, shiny surface with dry blisters and edema</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Third-Degree Burns </a:t>
            </a:r>
            <a:endParaRPr lang="en-US" dirty="0"/>
          </a:p>
        </p:txBody>
      </p:sp>
      <p:sp>
        <p:nvSpPr>
          <p:cNvPr id="3" name="Content Placeholder 2"/>
          <p:cNvSpPr>
            <a:spLocks noGrp="1"/>
          </p:cNvSpPr>
          <p:nvPr>
            <p:ph idx="1"/>
          </p:nvPr>
        </p:nvSpPr>
        <p:spPr/>
        <p:txBody>
          <a:bodyPr/>
          <a:lstStyle/>
          <a:p>
            <a:r>
              <a:rPr lang="en-US" dirty="0" smtClean="0"/>
              <a:t>The skin, the subcutaneous tissue, the muscle, and the bone are burned</a:t>
            </a:r>
          </a:p>
          <a:p>
            <a:r>
              <a:rPr lang="en-US" dirty="0" smtClean="0"/>
              <a:t>The third-degree burn is centered in an area of second-degree injury</a:t>
            </a:r>
          </a:p>
          <a:p>
            <a:r>
              <a:rPr lang="en-US" dirty="0" smtClean="0"/>
              <a:t>The skin may be white, brown, or black and will look waxy</a:t>
            </a:r>
          </a:p>
          <a:p>
            <a:r>
              <a:rPr lang="en-US" dirty="0" smtClean="0"/>
              <a:t>Nerves have been destroyed</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Grafts </a:t>
            </a:r>
            <a:endParaRPr lang="en-US" dirty="0"/>
          </a:p>
        </p:txBody>
      </p:sp>
      <p:sp>
        <p:nvSpPr>
          <p:cNvPr id="3" name="Content Placeholder 2"/>
          <p:cNvSpPr>
            <a:spLocks noGrp="1"/>
          </p:cNvSpPr>
          <p:nvPr>
            <p:ph idx="1"/>
          </p:nvPr>
        </p:nvSpPr>
        <p:spPr/>
        <p:txBody>
          <a:bodyPr/>
          <a:lstStyle/>
          <a:p>
            <a:r>
              <a:rPr lang="en-US" dirty="0" smtClean="0"/>
              <a:t>A dermatome taking a skin graft</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416" y="2441580"/>
            <a:ext cx="5267168" cy="3757001"/>
          </a:xfrm>
          <a:prstGeom prst="rect">
            <a:avLst/>
          </a:prstGeom>
        </p:spPr>
      </p:pic>
      <p:sp>
        <p:nvSpPr>
          <p:cNvPr id="6" name="Rectangle 5"/>
          <p:cNvSpPr/>
          <p:nvPr/>
        </p:nvSpPr>
        <p:spPr>
          <a:xfrm>
            <a:off x="2286000" y="6198581"/>
            <a:ext cx="4572000" cy="215444"/>
          </a:xfrm>
          <a:prstGeom prst="rect">
            <a:avLst/>
          </a:prstGeom>
        </p:spPr>
        <p:txBody>
          <a:bodyPr>
            <a:spAutoFit/>
          </a:bodyPr>
          <a:lstStyle/>
          <a:p>
            <a:pPr algn="ctr"/>
            <a:r>
              <a:rPr lang="en-US" sz="800" dirty="0"/>
              <a:t>From </a:t>
            </a:r>
            <a:r>
              <a:rPr lang="en-US" sz="800" dirty="0" err="1"/>
              <a:t>Barret</a:t>
            </a:r>
            <a:r>
              <a:rPr lang="en-US" sz="800" dirty="0"/>
              <a:t> JP, Herndon DN: </a:t>
            </a:r>
            <a:r>
              <a:rPr lang="en-US" sz="800" i="1" dirty="0"/>
              <a:t>Color atlas of burn care</a:t>
            </a:r>
            <a:r>
              <a:rPr lang="en-US" sz="800" dirty="0"/>
              <a:t>, Philadelphia, 2001, WB Saunders.</a:t>
            </a:r>
            <a:endParaRPr lang="en-US" sz="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Pedicle Graft </a:t>
            </a:r>
            <a:endParaRPr lang="en-US" dirty="0"/>
          </a:p>
        </p:txBody>
      </p:sp>
      <p:sp>
        <p:nvSpPr>
          <p:cNvPr id="3" name="Content Placeholder 2"/>
          <p:cNvSpPr>
            <a:spLocks noGrp="1"/>
          </p:cNvSpPr>
          <p:nvPr>
            <p:ph idx="1"/>
          </p:nvPr>
        </p:nvSpPr>
        <p:spPr/>
        <p:txBody>
          <a:bodyPr/>
          <a:lstStyle/>
          <a:p>
            <a:r>
              <a:rPr lang="en-US" dirty="0" smtClean="0"/>
              <a:t>Provides coverage of a soft tissue defect</a:t>
            </a:r>
          </a:p>
          <a:p>
            <a:r>
              <a:rPr lang="en-US" dirty="0" smtClean="0"/>
              <a:t>Classification</a:t>
            </a:r>
          </a:p>
          <a:p>
            <a:pPr lvl="1"/>
            <a:r>
              <a:rPr lang="en-US" dirty="0" smtClean="0"/>
              <a:t>Near graft</a:t>
            </a:r>
          </a:p>
          <a:p>
            <a:pPr lvl="1"/>
            <a:r>
              <a:rPr lang="en-US" dirty="0" smtClean="0"/>
              <a:t>Distant graft</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67112"/>
          <a:stretch/>
        </p:blipFill>
        <p:spPr>
          <a:xfrm>
            <a:off x="1237338" y="4063583"/>
            <a:ext cx="1932432" cy="180790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2570" b="42887"/>
          <a:stretch/>
        </p:blipFill>
        <p:spPr>
          <a:xfrm>
            <a:off x="3698224" y="4522370"/>
            <a:ext cx="1932432" cy="134911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55977" b="1395"/>
          <a:stretch/>
        </p:blipFill>
        <p:spPr>
          <a:xfrm>
            <a:off x="6054177" y="3528140"/>
            <a:ext cx="1932432" cy="2343344"/>
          </a:xfrm>
          <a:prstGeom prst="rect">
            <a:avLst/>
          </a:prstGeom>
        </p:spPr>
      </p:pic>
      <p:sp>
        <p:nvSpPr>
          <p:cNvPr id="8" name="Rectangle 7"/>
          <p:cNvSpPr/>
          <p:nvPr/>
        </p:nvSpPr>
        <p:spPr>
          <a:xfrm>
            <a:off x="5921115" y="3417757"/>
            <a:ext cx="374754" cy="284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79823" y="5729077"/>
            <a:ext cx="374754" cy="284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78434" y="6013890"/>
            <a:ext cx="7372012" cy="215444"/>
          </a:xfrm>
          <a:prstGeom prst="rect">
            <a:avLst/>
          </a:prstGeom>
        </p:spPr>
        <p:txBody>
          <a:bodyPr wrap="square">
            <a:spAutoFit/>
          </a:bodyPr>
          <a:lstStyle/>
          <a:p>
            <a:pPr algn="ctr"/>
            <a:r>
              <a:rPr lang="en-US" sz="800" dirty="0"/>
              <a:t>From Garden O, Bradbury A, Forsythe J, Parks R: </a:t>
            </a:r>
            <a:r>
              <a:rPr lang="en-US" sz="800" i="1" dirty="0"/>
              <a:t>Principles and practice of surgery</a:t>
            </a:r>
            <a:r>
              <a:rPr lang="en-US" sz="800" dirty="0"/>
              <a:t>, </a:t>
            </a:r>
            <a:r>
              <a:rPr lang="en-US" sz="800" dirty="0" err="1"/>
              <a:t>ed</a:t>
            </a:r>
            <a:r>
              <a:rPr lang="en-US" sz="800" dirty="0"/>
              <a:t> 5, Edinburgh, 2007, Churchill Livingstone/Elsevier.</a:t>
            </a:r>
            <a:endParaRPr lang="en-US" sz="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Rotational Flap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607" y="2351531"/>
            <a:ext cx="6734786" cy="3074907"/>
          </a:xfrm>
          <a:prstGeom prst="rect">
            <a:avLst/>
          </a:prstGeom>
        </p:spPr>
      </p:pic>
      <p:sp>
        <p:nvSpPr>
          <p:cNvPr id="3" name="Rectangle 2"/>
          <p:cNvSpPr/>
          <p:nvPr/>
        </p:nvSpPr>
        <p:spPr>
          <a:xfrm>
            <a:off x="712033" y="5426438"/>
            <a:ext cx="7719934" cy="215444"/>
          </a:xfrm>
          <a:prstGeom prst="rect">
            <a:avLst/>
          </a:prstGeom>
        </p:spPr>
        <p:txBody>
          <a:bodyPr wrap="square">
            <a:spAutoFit/>
          </a:bodyPr>
          <a:lstStyle/>
          <a:p>
            <a:pPr algn="ctr"/>
            <a:r>
              <a:rPr lang="en-US" sz="800" dirty="0"/>
              <a:t>From Garden O, Bradbury A, Forsythe J, Parks R: </a:t>
            </a:r>
            <a:r>
              <a:rPr lang="en-US" sz="800" i="1" dirty="0"/>
              <a:t>Principles and practice of surgery</a:t>
            </a:r>
            <a:r>
              <a:rPr lang="en-US" sz="800" dirty="0"/>
              <a:t>, </a:t>
            </a:r>
            <a:r>
              <a:rPr lang="en-US" sz="800" dirty="0" err="1"/>
              <a:t>ed</a:t>
            </a:r>
            <a:r>
              <a:rPr lang="en-US" sz="800" dirty="0"/>
              <a:t> 5, Edinburgh, 2007, Churchill Livingstone/Elsevier.</a:t>
            </a:r>
            <a:endParaRPr lang="en-US" sz="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Blepharoplasty </a:t>
            </a:r>
            <a:endParaRPr lang="en-US" dirty="0"/>
          </a:p>
        </p:txBody>
      </p:sp>
      <p:sp>
        <p:nvSpPr>
          <p:cNvPr id="3" name="Content Placeholder 2"/>
          <p:cNvSpPr>
            <a:spLocks noGrp="1"/>
          </p:cNvSpPr>
          <p:nvPr>
            <p:ph idx="1"/>
          </p:nvPr>
        </p:nvSpPr>
        <p:spPr/>
        <p:txBody>
          <a:bodyPr/>
          <a:lstStyle/>
          <a:p>
            <a:r>
              <a:rPr lang="en-US" dirty="0" smtClean="0"/>
              <a:t>Resection of the eyelid to improve vision</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67432"/>
          <a:stretch/>
        </p:blipFill>
        <p:spPr>
          <a:xfrm>
            <a:off x="374545" y="2988677"/>
            <a:ext cx="2859510" cy="210312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33315" b="33370"/>
          <a:stretch/>
        </p:blipFill>
        <p:spPr>
          <a:xfrm>
            <a:off x="3205986" y="2986927"/>
            <a:ext cx="2797734" cy="210487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66375"/>
          <a:stretch/>
        </p:blipFill>
        <p:spPr>
          <a:xfrm>
            <a:off x="6003720" y="2986927"/>
            <a:ext cx="2769665" cy="2103120"/>
          </a:xfrm>
          <a:prstGeom prst="rect">
            <a:avLst/>
          </a:prstGeom>
        </p:spPr>
      </p:pic>
      <p:sp>
        <p:nvSpPr>
          <p:cNvPr id="8" name="Rectangle 7"/>
          <p:cNvSpPr/>
          <p:nvPr/>
        </p:nvSpPr>
        <p:spPr>
          <a:xfrm>
            <a:off x="1363125" y="5096661"/>
            <a:ext cx="6483455" cy="215444"/>
          </a:xfrm>
          <a:prstGeom prst="rect">
            <a:avLst/>
          </a:prstGeom>
        </p:spPr>
        <p:txBody>
          <a:bodyPr wrap="square">
            <a:spAutoFit/>
          </a:bodyPr>
          <a:lstStyle/>
          <a:p>
            <a:pPr algn="ctr"/>
            <a:r>
              <a:rPr lang="en-US" sz="800" dirty="0"/>
              <a:t>From Chen W, Khan J, McCord C: </a:t>
            </a:r>
            <a:r>
              <a:rPr lang="en-US" sz="800" i="1" dirty="0"/>
              <a:t>Color atlas of cosmetic </a:t>
            </a:r>
            <a:r>
              <a:rPr lang="en-US" sz="800" i="1" dirty="0" err="1"/>
              <a:t>oculofacial</a:t>
            </a:r>
            <a:r>
              <a:rPr lang="en-US" sz="800" i="1" dirty="0"/>
              <a:t> surgery</a:t>
            </a:r>
            <a:r>
              <a:rPr lang="en-US" sz="800" dirty="0"/>
              <a:t>, Edinburgh, 2004, Butterworth-Heinemann.</a:t>
            </a:r>
            <a:endParaRPr lang="en-US" sz="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Lower-Lid Blepharoplasty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962" y="1993692"/>
            <a:ext cx="7820076" cy="2938072"/>
          </a:xfrm>
          <a:prstGeom prst="rect">
            <a:avLst/>
          </a:prstGeom>
        </p:spPr>
      </p:pic>
      <p:sp>
        <p:nvSpPr>
          <p:cNvPr id="3" name="Rectangle 2"/>
          <p:cNvSpPr/>
          <p:nvPr/>
        </p:nvSpPr>
        <p:spPr>
          <a:xfrm>
            <a:off x="1547734" y="4931764"/>
            <a:ext cx="6048531" cy="369332"/>
          </a:xfrm>
          <a:prstGeom prst="rect">
            <a:avLst/>
          </a:prstGeom>
        </p:spPr>
        <p:txBody>
          <a:bodyPr wrap="square">
            <a:spAutoFit/>
          </a:bodyPr>
          <a:lstStyle/>
          <a:p>
            <a:pPr algn="ctr"/>
            <a:r>
              <a:rPr lang="en-US" sz="800" dirty="0"/>
              <a:t>From Chen W, Khan J, McCord C: </a:t>
            </a:r>
            <a:r>
              <a:rPr lang="en-US" sz="800" i="1" dirty="0"/>
              <a:t>Color atlas of cosmetic </a:t>
            </a:r>
            <a:r>
              <a:rPr lang="en-US" sz="800" i="1" dirty="0" err="1"/>
              <a:t>oculofacial</a:t>
            </a:r>
            <a:r>
              <a:rPr lang="en-US" sz="800" i="1" dirty="0"/>
              <a:t> surgery</a:t>
            </a:r>
            <a:r>
              <a:rPr lang="en-US" sz="800" dirty="0"/>
              <a:t>, Edinburgh, 2004, Butterworth-Heinemann</a:t>
            </a:r>
            <a:r>
              <a:rPr lang="en-US" dirty="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 Lift </a:t>
            </a:r>
            <a:endParaRPr lang="en-US" dirty="0"/>
          </a:p>
        </p:txBody>
      </p:sp>
      <p:sp>
        <p:nvSpPr>
          <p:cNvPr id="3" name="Content Placeholder 2"/>
          <p:cNvSpPr>
            <a:spLocks noGrp="1"/>
          </p:cNvSpPr>
          <p:nvPr>
            <p:ph idx="1"/>
          </p:nvPr>
        </p:nvSpPr>
        <p:spPr/>
        <p:txBody>
          <a:bodyPr/>
          <a:lstStyle/>
          <a:p>
            <a:r>
              <a:rPr lang="en-US" dirty="0" smtClean="0"/>
              <a:t>Procedure done to lift the supportive structures of the brow and alleviate drooping of the skin, muscle, and fascia</a:t>
            </a:r>
          </a:p>
          <a:p>
            <a:r>
              <a:rPr lang="en-US" dirty="0" smtClean="0"/>
              <a:t>Can be done as an open or endoscopic procedure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Review </a:t>
            </a:r>
            <a:endParaRPr lang="en-US" dirty="0"/>
          </a:p>
        </p:txBody>
      </p:sp>
      <p:sp>
        <p:nvSpPr>
          <p:cNvPr id="3" name="Content Placeholder 2"/>
          <p:cNvSpPr>
            <a:spLocks noGrp="1"/>
          </p:cNvSpPr>
          <p:nvPr>
            <p:ph idx="1"/>
          </p:nvPr>
        </p:nvSpPr>
        <p:spPr/>
        <p:txBody>
          <a:bodyPr/>
          <a:lstStyle/>
          <a:p>
            <a:r>
              <a:rPr lang="en-US" dirty="0" smtClean="0"/>
              <a:t>Review terms and definitions listed at beginning of chapter</a:t>
            </a:r>
          </a:p>
          <a:p>
            <a:r>
              <a:rPr lang="en-US" dirty="0" smtClean="0"/>
              <a:t>Use your medical dictionary if necessary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Brow Lift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6295" y="1344948"/>
            <a:ext cx="5471410" cy="4754244"/>
          </a:xfrm>
          <a:prstGeom prst="rect">
            <a:avLst/>
          </a:prstGeom>
        </p:spPr>
      </p:pic>
      <p:sp>
        <p:nvSpPr>
          <p:cNvPr id="3" name="Rectangle 2"/>
          <p:cNvSpPr/>
          <p:nvPr/>
        </p:nvSpPr>
        <p:spPr>
          <a:xfrm>
            <a:off x="2286000" y="6149027"/>
            <a:ext cx="4572000" cy="215444"/>
          </a:xfrm>
          <a:prstGeom prst="rect">
            <a:avLst/>
          </a:prstGeom>
        </p:spPr>
        <p:txBody>
          <a:bodyPr>
            <a:spAutoFit/>
          </a:bodyPr>
          <a:lstStyle/>
          <a:p>
            <a:pPr algn="ctr"/>
            <a:r>
              <a:rPr lang="en-US" sz="800" dirty="0"/>
              <a:t>From </a:t>
            </a:r>
            <a:r>
              <a:rPr lang="en-US" sz="800" dirty="0" err="1"/>
              <a:t>LaTrenta</a:t>
            </a:r>
            <a:r>
              <a:rPr lang="en-US" sz="800" dirty="0"/>
              <a:t> G: </a:t>
            </a:r>
            <a:r>
              <a:rPr lang="en-US" sz="800" i="1" dirty="0"/>
              <a:t>Atlas of aesthetic face and neck surgery</a:t>
            </a:r>
            <a:r>
              <a:rPr lang="en-US" sz="800" dirty="0"/>
              <a:t>, Philadelphia, 2004, WB Saunders.</a:t>
            </a:r>
            <a:endParaRPr lang="en-US" sz="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Brow Lift (Cont.)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0645" y="1124262"/>
            <a:ext cx="3142711" cy="5003485"/>
          </a:xfrm>
          <a:prstGeom prst="rect">
            <a:avLst/>
          </a:prstGeom>
        </p:spPr>
      </p:pic>
      <p:sp>
        <p:nvSpPr>
          <p:cNvPr id="3" name="Rectangle 2"/>
          <p:cNvSpPr/>
          <p:nvPr/>
        </p:nvSpPr>
        <p:spPr>
          <a:xfrm>
            <a:off x="2151089" y="6127747"/>
            <a:ext cx="4572000" cy="215444"/>
          </a:xfrm>
          <a:prstGeom prst="rect">
            <a:avLst/>
          </a:prstGeom>
        </p:spPr>
        <p:txBody>
          <a:bodyPr>
            <a:spAutoFit/>
          </a:bodyPr>
          <a:lstStyle/>
          <a:p>
            <a:pPr algn="ctr"/>
            <a:r>
              <a:rPr lang="en-US" sz="800" dirty="0"/>
              <a:t>From </a:t>
            </a:r>
            <a:r>
              <a:rPr lang="en-US" sz="800" dirty="0" err="1"/>
              <a:t>LaTrenta</a:t>
            </a:r>
            <a:r>
              <a:rPr lang="en-US" sz="800" dirty="0"/>
              <a:t> G: </a:t>
            </a:r>
            <a:r>
              <a:rPr lang="en-US" sz="800" i="1" dirty="0"/>
              <a:t>Atlas of aesthetic face and neck surgery</a:t>
            </a:r>
            <a:r>
              <a:rPr lang="en-US" sz="800" dirty="0"/>
              <a:t>, Philadelphia, 2004, WB Saunders.</a:t>
            </a:r>
            <a:endParaRPr lang="en-US" sz="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Endoscopic Brow Lift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7059" y="1181442"/>
            <a:ext cx="2889882" cy="5055996"/>
          </a:xfrm>
          <a:prstGeom prst="rect">
            <a:avLst/>
          </a:prstGeom>
        </p:spPr>
      </p:pic>
      <p:sp>
        <p:nvSpPr>
          <p:cNvPr id="3" name="Rectangle 2"/>
          <p:cNvSpPr/>
          <p:nvPr/>
        </p:nvSpPr>
        <p:spPr>
          <a:xfrm>
            <a:off x="2286000" y="6237438"/>
            <a:ext cx="4572000" cy="215444"/>
          </a:xfrm>
          <a:prstGeom prst="rect">
            <a:avLst/>
          </a:prstGeom>
        </p:spPr>
        <p:txBody>
          <a:bodyPr>
            <a:spAutoFit/>
          </a:bodyPr>
          <a:lstStyle/>
          <a:p>
            <a:pPr algn="ctr"/>
            <a:r>
              <a:rPr lang="en-US" sz="800" dirty="0"/>
              <a:t>From </a:t>
            </a:r>
            <a:r>
              <a:rPr lang="en-US" sz="800" dirty="0" err="1"/>
              <a:t>LaTrenta</a:t>
            </a:r>
            <a:r>
              <a:rPr lang="en-US" sz="800" dirty="0"/>
              <a:t> G: </a:t>
            </a:r>
            <a:r>
              <a:rPr lang="en-US" sz="800" i="1" dirty="0"/>
              <a:t>Atlas of aesthetic face and neck surgery</a:t>
            </a:r>
            <a:r>
              <a:rPr lang="en-US" sz="800" dirty="0"/>
              <a:t>, Philadelphia, 2004, WB Saunders.</a:t>
            </a:r>
            <a:endParaRPr lang="en-US" sz="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Rhytidectomy </a:t>
            </a:r>
            <a:endParaRPr lang="en-US" dirty="0"/>
          </a:p>
        </p:txBody>
      </p:sp>
      <p:sp>
        <p:nvSpPr>
          <p:cNvPr id="3" name="Content Placeholder 2"/>
          <p:cNvSpPr>
            <a:spLocks noGrp="1"/>
          </p:cNvSpPr>
          <p:nvPr>
            <p:ph idx="1"/>
          </p:nvPr>
        </p:nvSpPr>
        <p:spPr/>
        <p:txBody>
          <a:bodyPr/>
          <a:lstStyle/>
          <a:p>
            <a:r>
              <a:rPr lang="en-US" dirty="0" smtClean="0"/>
              <a:t>Redundant and sagging supportive tissue of the face is reduced and modified to provide a more aesthetic appearance</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1977" y="3170292"/>
            <a:ext cx="3740046" cy="3020568"/>
          </a:xfrm>
          <a:prstGeom prst="rect">
            <a:avLst/>
          </a:prstGeom>
        </p:spPr>
      </p:pic>
      <p:sp>
        <p:nvSpPr>
          <p:cNvPr id="6" name="Rectangle 5"/>
          <p:cNvSpPr/>
          <p:nvPr/>
        </p:nvSpPr>
        <p:spPr>
          <a:xfrm>
            <a:off x="2286000" y="6224434"/>
            <a:ext cx="4572000" cy="215444"/>
          </a:xfrm>
          <a:prstGeom prst="rect">
            <a:avLst/>
          </a:prstGeom>
        </p:spPr>
        <p:txBody>
          <a:bodyPr>
            <a:spAutoFit/>
          </a:bodyPr>
          <a:lstStyle/>
          <a:p>
            <a:pPr algn="ctr"/>
            <a:r>
              <a:rPr lang="en-US" sz="800" dirty="0"/>
              <a:t>From </a:t>
            </a:r>
            <a:r>
              <a:rPr lang="en-US" sz="800" dirty="0" err="1"/>
              <a:t>LaTrenta</a:t>
            </a:r>
            <a:r>
              <a:rPr lang="en-US" sz="800" dirty="0"/>
              <a:t> G: </a:t>
            </a:r>
            <a:r>
              <a:rPr lang="en-US" sz="800" i="1" dirty="0"/>
              <a:t>Atlas of aesthetic face and neck surgery</a:t>
            </a:r>
            <a:r>
              <a:rPr lang="en-US" sz="800" dirty="0"/>
              <a:t>, Philadelphia, 2004, WB Saunders.</a:t>
            </a:r>
            <a:endParaRPr lang="en-US" sz="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Rhytidectomy (Cont.)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9142" y="1374236"/>
            <a:ext cx="4585716" cy="4799076"/>
          </a:xfrm>
          <a:prstGeom prst="rect">
            <a:avLst/>
          </a:prstGeom>
        </p:spPr>
      </p:pic>
      <p:sp>
        <p:nvSpPr>
          <p:cNvPr id="3" name="Rectangle 2"/>
          <p:cNvSpPr/>
          <p:nvPr/>
        </p:nvSpPr>
        <p:spPr>
          <a:xfrm>
            <a:off x="2279142" y="6193166"/>
            <a:ext cx="4572000" cy="215444"/>
          </a:xfrm>
          <a:prstGeom prst="rect">
            <a:avLst/>
          </a:prstGeom>
        </p:spPr>
        <p:txBody>
          <a:bodyPr>
            <a:spAutoFit/>
          </a:bodyPr>
          <a:lstStyle/>
          <a:p>
            <a:pPr algn="ctr"/>
            <a:r>
              <a:rPr lang="en-US" sz="800" dirty="0"/>
              <a:t>From </a:t>
            </a:r>
            <a:r>
              <a:rPr lang="en-US" sz="800" dirty="0" err="1"/>
              <a:t>LaTrenta</a:t>
            </a:r>
            <a:r>
              <a:rPr lang="en-US" sz="800" dirty="0"/>
              <a:t> G: </a:t>
            </a:r>
            <a:r>
              <a:rPr lang="en-US" sz="800" i="1" dirty="0"/>
              <a:t>Atlas of aesthetic face and neck surgery</a:t>
            </a:r>
            <a:r>
              <a:rPr lang="en-US" sz="800" dirty="0"/>
              <a:t>, Philadelphia, 2004, WB Saunders.</a:t>
            </a:r>
            <a:endParaRPr lang="en-US" sz="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 Skin Resurfacing </a:t>
            </a:r>
            <a:endParaRPr lang="en-US" dirty="0"/>
          </a:p>
        </p:txBody>
      </p:sp>
      <p:sp>
        <p:nvSpPr>
          <p:cNvPr id="3" name="Content Placeholder 2"/>
          <p:cNvSpPr>
            <a:spLocks noGrp="1"/>
          </p:cNvSpPr>
          <p:nvPr>
            <p:ph idx="1"/>
          </p:nvPr>
        </p:nvSpPr>
        <p:spPr/>
        <p:txBody>
          <a:bodyPr/>
          <a:lstStyle/>
          <a:p>
            <a:r>
              <a:rPr lang="en-US" dirty="0" smtClean="0"/>
              <a:t>Performed to reduce effects of aging or photo damage</a:t>
            </a:r>
          </a:p>
          <a:p>
            <a:r>
              <a:rPr lang="en-US" dirty="0" smtClean="0"/>
              <a:t>Skin is resurfaced using a laser</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Facial Augmentation </a:t>
            </a:r>
            <a:endParaRPr lang="en-US" dirty="0"/>
          </a:p>
        </p:txBody>
      </p:sp>
      <p:sp>
        <p:nvSpPr>
          <p:cNvPr id="3" name="Content Placeholder 2"/>
          <p:cNvSpPr>
            <a:spLocks noGrp="1"/>
          </p:cNvSpPr>
          <p:nvPr>
            <p:ph idx="1"/>
          </p:nvPr>
        </p:nvSpPr>
        <p:spPr/>
        <p:txBody>
          <a:bodyPr/>
          <a:lstStyle/>
          <a:p>
            <a:r>
              <a:rPr lang="en-US" dirty="0" smtClean="0"/>
              <a:t>Mentoplasty (chin augmentation)</a:t>
            </a:r>
          </a:p>
          <a:p>
            <a:r>
              <a:rPr lang="en-US" dirty="0" smtClean="0"/>
              <a:t>Cheek augmentation</a:t>
            </a:r>
          </a:p>
          <a:p>
            <a:r>
              <a:rPr lang="en-US" dirty="0" smtClean="0"/>
              <a:t>Cheiloplasty (lip augmentation)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Otoplasty </a:t>
            </a:r>
            <a:endParaRPr lang="en-US" dirty="0"/>
          </a:p>
        </p:txBody>
      </p:sp>
      <p:sp>
        <p:nvSpPr>
          <p:cNvPr id="3" name="Content Placeholder 2"/>
          <p:cNvSpPr>
            <a:spLocks noGrp="1"/>
          </p:cNvSpPr>
          <p:nvPr>
            <p:ph idx="1"/>
          </p:nvPr>
        </p:nvSpPr>
        <p:spPr/>
        <p:txBody>
          <a:bodyPr/>
          <a:lstStyle/>
          <a:p>
            <a:r>
              <a:rPr lang="en-US" dirty="0" smtClean="0"/>
              <a:t>Surgical recreation of the external ear</a:t>
            </a:r>
          </a:p>
          <a:p>
            <a:r>
              <a:rPr lang="en-US" dirty="0" smtClean="0"/>
              <a:t>Performed to correct a congenital malformation</a:t>
            </a:r>
          </a:p>
          <a:p>
            <a:r>
              <a:rPr lang="en-US" dirty="0" smtClean="0"/>
              <a:t>Primary deformity is absence of the antihelix and/or the conchal bowl </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 Mammoplasty </a:t>
            </a:r>
            <a:endParaRPr lang="en-US" dirty="0"/>
          </a:p>
        </p:txBody>
      </p:sp>
      <p:sp>
        <p:nvSpPr>
          <p:cNvPr id="3" name="Content Placeholder 2"/>
          <p:cNvSpPr>
            <a:spLocks noGrp="1"/>
          </p:cNvSpPr>
          <p:nvPr>
            <p:ph idx="1"/>
          </p:nvPr>
        </p:nvSpPr>
        <p:spPr/>
        <p:txBody>
          <a:bodyPr/>
          <a:lstStyle/>
          <a:p>
            <a:r>
              <a:rPr lang="en-US" dirty="0" smtClean="0"/>
              <a:t>Performed to increase the size and improve the shape of the breast </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Mammoplasty </a:t>
            </a:r>
            <a:endParaRPr lang="en-US" dirty="0"/>
          </a:p>
        </p:txBody>
      </p:sp>
      <p:sp>
        <p:nvSpPr>
          <p:cNvPr id="3" name="Content Placeholder 2"/>
          <p:cNvSpPr>
            <a:spLocks noGrp="1"/>
          </p:cNvSpPr>
          <p:nvPr>
            <p:ph idx="1"/>
          </p:nvPr>
        </p:nvSpPr>
        <p:spPr/>
        <p:txBody>
          <a:bodyPr/>
          <a:lstStyle/>
          <a:p>
            <a:r>
              <a:rPr lang="en-US" dirty="0" smtClean="0"/>
              <a:t>Performed to remove breast tissue with reconstruction to provide a more aesthetic appearance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smtClean="0"/>
              <a:t>Correction of congenital defects or deformities</a:t>
            </a:r>
          </a:p>
          <a:p>
            <a:r>
              <a:rPr lang="en-US" dirty="0" smtClean="0"/>
              <a:t>Alteration of patient’s appearance for cosmetic purposes</a:t>
            </a:r>
          </a:p>
          <a:p>
            <a:r>
              <a:rPr lang="en-US" dirty="0" smtClean="0"/>
              <a:t>Special psychological needs must be met</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Transverse Rectus Abdominis Myocutaneous (TRAM) Flap</a:t>
            </a:r>
            <a:endParaRPr lang="en-US" dirty="0"/>
          </a:p>
        </p:txBody>
      </p:sp>
      <p:sp>
        <p:nvSpPr>
          <p:cNvPr id="3" name="Content Placeholder 2"/>
          <p:cNvSpPr>
            <a:spLocks noGrp="1"/>
          </p:cNvSpPr>
          <p:nvPr>
            <p:ph idx="1"/>
          </p:nvPr>
        </p:nvSpPr>
        <p:spPr/>
        <p:txBody>
          <a:bodyPr/>
          <a:lstStyle/>
          <a:p>
            <a:r>
              <a:rPr lang="en-US" dirty="0" smtClean="0"/>
              <a:t>Breast reconstruction without the use of implants</a:t>
            </a:r>
          </a:p>
          <a:p>
            <a:r>
              <a:rPr lang="en-US" dirty="0" smtClean="0"/>
              <a:t>Nipple reconstruction</a:t>
            </a:r>
          </a:p>
          <a:p>
            <a:r>
              <a:rPr lang="en-US" dirty="0" smtClean="0"/>
              <a:t>Grafting sites</a:t>
            </a:r>
          </a:p>
          <a:p>
            <a:pPr lvl="1"/>
            <a:r>
              <a:rPr lang="en-US" dirty="0" smtClean="0"/>
              <a:t>Medial thigh crease</a:t>
            </a:r>
          </a:p>
          <a:p>
            <a:pPr lvl="1"/>
            <a:r>
              <a:rPr lang="en-US" dirty="0" smtClean="0"/>
              <a:t>Postauricular region</a:t>
            </a:r>
          </a:p>
          <a:p>
            <a:pPr lvl="1"/>
            <a:r>
              <a:rPr lang="en-US" dirty="0" smtClean="0"/>
              <a:t>Labia</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TRAM Flap (Cont.)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4339" y="1236155"/>
            <a:ext cx="2601886" cy="4936280"/>
          </a:xfrm>
          <a:prstGeom prst="rect">
            <a:avLst/>
          </a:prstGeom>
        </p:spPr>
      </p:pic>
      <p:sp>
        <p:nvSpPr>
          <p:cNvPr id="3" name="Rectangle 2"/>
          <p:cNvSpPr/>
          <p:nvPr/>
        </p:nvSpPr>
        <p:spPr>
          <a:xfrm>
            <a:off x="2286000" y="6222643"/>
            <a:ext cx="4572000" cy="215444"/>
          </a:xfrm>
          <a:prstGeom prst="rect">
            <a:avLst/>
          </a:prstGeom>
        </p:spPr>
        <p:txBody>
          <a:bodyPr>
            <a:spAutoFit/>
          </a:bodyPr>
          <a:lstStyle/>
          <a:p>
            <a:pPr algn="ctr"/>
            <a:r>
              <a:rPr lang="en-US" sz="800" dirty="0"/>
              <a:t>From </a:t>
            </a:r>
            <a:r>
              <a:rPr lang="en-US" sz="800" dirty="0" err="1"/>
              <a:t>Fortunato</a:t>
            </a:r>
            <a:r>
              <a:rPr lang="en-US" sz="800" dirty="0"/>
              <a:t> N, McCullough SM: </a:t>
            </a:r>
            <a:r>
              <a:rPr lang="en-US" sz="800" i="1" dirty="0"/>
              <a:t>Plastic and reconstructive surgery</a:t>
            </a:r>
            <a:r>
              <a:rPr lang="en-US" sz="800" dirty="0"/>
              <a:t>, St Louis, 1998, Mosby.</a:t>
            </a:r>
            <a:endParaRPr lang="en-US" sz="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Liposuction </a:t>
            </a:r>
            <a:endParaRPr lang="en-US" dirty="0"/>
          </a:p>
        </p:txBody>
      </p:sp>
      <p:sp>
        <p:nvSpPr>
          <p:cNvPr id="3" name="Content Placeholder 2"/>
          <p:cNvSpPr>
            <a:spLocks noGrp="1"/>
          </p:cNvSpPr>
          <p:nvPr>
            <p:ph idx="1"/>
          </p:nvPr>
        </p:nvSpPr>
        <p:spPr/>
        <p:txBody>
          <a:bodyPr/>
          <a:lstStyle/>
          <a:p>
            <a:r>
              <a:rPr lang="en-US" dirty="0" smtClean="0"/>
              <a:t>Performed to remove excess deep fat</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Panniculectomy (Abdominoplasty) </a:t>
            </a:r>
            <a:endParaRPr lang="en-US" dirty="0"/>
          </a:p>
        </p:txBody>
      </p:sp>
      <p:sp>
        <p:nvSpPr>
          <p:cNvPr id="3" name="Content Placeholder 2"/>
          <p:cNvSpPr>
            <a:spLocks noGrp="1"/>
          </p:cNvSpPr>
          <p:nvPr>
            <p:ph idx="1"/>
          </p:nvPr>
        </p:nvSpPr>
        <p:spPr/>
        <p:txBody>
          <a:bodyPr/>
          <a:lstStyle/>
          <a:p>
            <a:r>
              <a:rPr lang="en-US" dirty="0" smtClean="0"/>
              <a:t>Performed to remove excess abdominal wall skin and adipose tissue and tighten abdominal wall muscles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6925" y="2419350"/>
            <a:ext cx="7772400" cy="1219200"/>
          </a:xfrm>
        </p:spPr>
        <p:txBody>
          <a:bodyPr/>
          <a:lstStyle/>
          <a:p>
            <a:pPr algn="ctr">
              <a:defRPr/>
            </a:pPr>
            <a:r>
              <a:rPr lang="en-US" dirty="0" smtClean="0"/>
              <a:t>Questions?</a:t>
            </a:r>
            <a:endParaRPr lang="en-US" dirty="0"/>
          </a:p>
        </p:txBody>
      </p:sp>
      <p:sp>
        <p:nvSpPr>
          <p:cNvPr id="2" name="Footer Placeholder 1"/>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Epidermis and Dermis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930" y="1233640"/>
            <a:ext cx="6238140" cy="4837376"/>
          </a:xfrm>
          <a:prstGeom prst="rect">
            <a:avLst/>
          </a:prstGeom>
        </p:spPr>
      </p:pic>
      <p:sp>
        <p:nvSpPr>
          <p:cNvPr id="3" name="Rectangle 2"/>
          <p:cNvSpPr/>
          <p:nvPr/>
        </p:nvSpPr>
        <p:spPr>
          <a:xfrm>
            <a:off x="1765092" y="6133051"/>
            <a:ext cx="5613816" cy="215444"/>
          </a:xfrm>
          <a:prstGeom prst="rect">
            <a:avLst/>
          </a:prstGeom>
        </p:spPr>
        <p:txBody>
          <a:bodyPr wrap="square">
            <a:spAutoFit/>
          </a:bodyPr>
          <a:lstStyle/>
          <a:p>
            <a:pPr algn="ctr"/>
            <a:r>
              <a:rPr lang="en-US" sz="800" dirty="0"/>
              <a:t>From </a:t>
            </a:r>
            <a:r>
              <a:rPr lang="en-US" sz="800" dirty="0" err="1"/>
              <a:t>Thibodeau</a:t>
            </a:r>
            <a:r>
              <a:rPr lang="en-US" sz="800" dirty="0"/>
              <a:t> GA, Patton KT: </a:t>
            </a:r>
            <a:r>
              <a:rPr lang="en-US" sz="800" i="1" dirty="0"/>
              <a:t>Anthony’s textbook of anatomy and physiology</a:t>
            </a:r>
            <a:r>
              <a:rPr lang="en-US" sz="800" dirty="0"/>
              <a:t>, </a:t>
            </a:r>
            <a:r>
              <a:rPr lang="en-US" sz="800" dirty="0" err="1"/>
              <a:t>ed</a:t>
            </a:r>
            <a:r>
              <a:rPr lang="en-US" sz="800" dirty="0"/>
              <a:t> 17, St Louis, 2003, Mosby</a:t>
            </a:r>
            <a:endParaRPr lang="en-US" sz="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Dermis </a:t>
            </a:r>
            <a:endParaRPr lang="en-US" dirty="0"/>
          </a:p>
        </p:txBody>
      </p:sp>
      <p:sp>
        <p:nvSpPr>
          <p:cNvPr id="3" name="Content Placeholder 2"/>
          <p:cNvSpPr>
            <a:spLocks noGrp="1"/>
          </p:cNvSpPr>
          <p:nvPr>
            <p:ph idx="1"/>
          </p:nvPr>
        </p:nvSpPr>
        <p:spPr/>
        <p:txBody>
          <a:bodyPr/>
          <a:lstStyle/>
          <a:p>
            <a:r>
              <a:rPr lang="en-US" dirty="0" smtClean="0"/>
              <a:t>Lies directly beneath the epidermis</a:t>
            </a:r>
          </a:p>
          <a:p>
            <a:r>
              <a:rPr lang="en-US" dirty="0" smtClean="0"/>
              <a:t>Contains nervous and blood supply of skin</a:t>
            </a:r>
          </a:p>
          <a:p>
            <a:r>
              <a:rPr lang="en-US" dirty="0" smtClean="0"/>
              <a:t>Contains hair follicles and sebaceous and </a:t>
            </a:r>
            <a:br>
              <a:rPr lang="en-US" dirty="0" smtClean="0"/>
            </a:br>
            <a:r>
              <a:rPr lang="en-US" dirty="0" smtClean="0"/>
              <a:t>sweat glands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Skin Appendages </a:t>
            </a:r>
            <a:endParaRPr lang="en-US" dirty="0"/>
          </a:p>
        </p:txBody>
      </p:sp>
      <p:sp>
        <p:nvSpPr>
          <p:cNvPr id="3" name="Content Placeholder 2"/>
          <p:cNvSpPr>
            <a:spLocks noGrp="1"/>
          </p:cNvSpPr>
          <p:nvPr>
            <p:ph idx="1"/>
          </p:nvPr>
        </p:nvSpPr>
        <p:spPr/>
        <p:txBody>
          <a:bodyPr/>
          <a:lstStyle/>
          <a:p>
            <a:r>
              <a:rPr lang="en-US" dirty="0" smtClean="0"/>
              <a:t>Hair</a:t>
            </a:r>
          </a:p>
          <a:p>
            <a:r>
              <a:rPr lang="en-US" dirty="0" smtClean="0"/>
              <a:t>Sweat glands</a:t>
            </a:r>
          </a:p>
          <a:p>
            <a:r>
              <a:rPr lang="en-US" dirty="0" smtClean="0"/>
              <a:t>Sebaceous glands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Prepping and Draping </a:t>
            </a:r>
            <a:endParaRPr lang="en-US" dirty="0"/>
          </a:p>
        </p:txBody>
      </p:sp>
      <p:sp>
        <p:nvSpPr>
          <p:cNvPr id="3" name="Content Placeholder 2"/>
          <p:cNvSpPr>
            <a:spLocks noGrp="1"/>
          </p:cNvSpPr>
          <p:nvPr>
            <p:ph idx="1"/>
          </p:nvPr>
        </p:nvSpPr>
        <p:spPr/>
        <p:txBody>
          <a:bodyPr/>
          <a:lstStyle/>
          <a:p>
            <a:r>
              <a:rPr lang="en-US" dirty="0" smtClean="0"/>
              <a:t>Prep solutions of choice</a:t>
            </a:r>
          </a:p>
          <a:p>
            <a:pPr lvl="1"/>
            <a:r>
              <a:rPr lang="en-US" dirty="0" smtClean="0"/>
              <a:t>Betadine</a:t>
            </a:r>
          </a:p>
          <a:p>
            <a:pPr lvl="2"/>
            <a:r>
              <a:rPr lang="en-US" dirty="0" smtClean="0"/>
              <a:t>Used for liposuction or burns</a:t>
            </a:r>
          </a:p>
          <a:p>
            <a:pPr lvl="1"/>
            <a:r>
              <a:rPr lang="en-US" dirty="0" smtClean="0"/>
              <a:t>pHisoHex and Hibiclens</a:t>
            </a:r>
          </a:p>
          <a:p>
            <a:pPr lvl="2"/>
            <a:r>
              <a:rPr lang="en-US" dirty="0" smtClean="0"/>
              <a:t>Used on face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a Head Drape </a:t>
            </a:r>
            <a:endParaRPr lang="en-US" dirty="0"/>
          </a:p>
        </p:txBody>
      </p:sp>
      <p:sp>
        <p:nvSpPr>
          <p:cNvPr id="3" name="Content Placeholder 2"/>
          <p:cNvSpPr>
            <a:spLocks noGrp="1"/>
          </p:cNvSpPr>
          <p:nvPr>
            <p:ph idx="1"/>
          </p:nvPr>
        </p:nvSpPr>
        <p:spPr/>
        <p:txBody>
          <a:bodyPr/>
          <a:lstStyle/>
          <a:p>
            <a:r>
              <a:rPr lang="en-US" dirty="0" smtClean="0"/>
              <a:t>Handle corners carefully to avoid contamination</a:t>
            </a:r>
          </a:p>
          <a:p>
            <a:r>
              <a:rPr lang="en-US" dirty="0" smtClean="0"/>
              <a:t>Allows direct visualization of the face</a:t>
            </a:r>
          </a:p>
          <a:p>
            <a:r>
              <a:rPr lang="en-US" dirty="0" smtClean="0"/>
              <a:t>Ears are covered and protected</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2_D3 Keypoints">
  <a:themeElements>
    <a:clrScheme name="2_D3 Keypoints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2_D3 Keypoi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3 Keypoints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2_D3 Keypoints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2_D3 Keypoints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2_D3 Keypoints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3 Slide &amp; Title">
  <a:themeElements>
    <a:clrScheme name="2_D3 Slide &amp; Titl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2_D3 Slide &amp; Titl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3 Slide &amp; Titl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2_D3 Slide &amp; Title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2_D3 Slide &amp; Title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2_D3 Slide &amp; Title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3 Illus &amp; Welcome">
  <a:themeElements>
    <a:clrScheme name="D3 Illus &amp; Welcom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D3 Illus &amp; Welco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3 Illus &amp; Welcom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D3 Illus &amp; Welcome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D3 Illus &amp; Welcome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D3 Illus &amp; Welcome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newpptformat</Template>
  <TotalTime>49707</TotalTime>
  <Words>3184</Words>
  <Application>Microsoft Office PowerPoint</Application>
  <PresentationFormat>On-screen Show (4:3)</PresentationFormat>
  <Paragraphs>322</Paragraphs>
  <Slides>44</Slides>
  <Notes>41</Notes>
  <HiddenSlides>0</HiddenSlides>
  <MMClips>0</MMClips>
  <ScaleCrop>false</ScaleCrop>
  <HeadingPairs>
    <vt:vector size="4" baseType="variant">
      <vt:variant>
        <vt:lpstr>Theme</vt:lpstr>
      </vt:variant>
      <vt:variant>
        <vt:i4>20</vt:i4>
      </vt:variant>
      <vt:variant>
        <vt:lpstr>Slide Titles</vt:lpstr>
      </vt:variant>
      <vt:variant>
        <vt:i4>44</vt:i4>
      </vt:variant>
    </vt:vector>
  </HeadingPairs>
  <TitlesOfParts>
    <vt:vector size="64" baseType="lpstr">
      <vt:lpstr>9_Flow</vt:lpstr>
      <vt:lpstr>3_Custom Design</vt:lpstr>
      <vt:lpstr>5_Flow</vt:lpstr>
      <vt:lpstr>3_Flow</vt:lpstr>
      <vt:lpstr>1_Custom Design</vt:lpstr>
      <vt:lpstr>1_Flow</vt:lpstr>
      <vt:lpstr>Blue Diagonal</vt:lpstr>
      <vt:lpstr>2_D3 Slide &amp; Title</vt:lpstr>
      <vt:lpstr>D3 Illus &amp; Welcome</vt:lpstr>
      <vt:lpstr>2_D3 Keypoints</vt:lpstr>
      <vt:lpstr>5_Custom Design</vt:lpstr>
      <vt:lpstr>6_Custom Design</vt:lpstr>
      <vt:lpstr>8_Flow</vt:lpstr>
      <vt:lpstr>4_Custom Design</vt:lpstr>
      <vt:lpstr>2_Custom Design</vt:lpstr>
      <vt:lpstr>Custom Design</vt:lpstr>
      <vt:lpstr>2_Flow</vt:lpstr>
      <vt:lpstr>Flow</vt:lpstr>
      <vt:lpstr>4_Flow</vt:lpstr>
      <vt:lpstr>6_Flow</vt:lpstr>
      <vt:lpstr>Surgical Technology</vt:lpstr>
      <vt:lpstr>Anatomy and Case Planning</vt:lpstr>
      <vt:lpstr>Terminology Review </vt:lpstr>
      <vt:lpstr>Introduction </vt:lpstr>
      <vt:lpstr>The Epidermis and Dermis </vt:lpstr>
      <vt:lpstr>The Dermis </vt:lpstr>
      <vt:lpstr>The Skin Appendages </vt:lpstr>
      <vt:lpstr>Prepping and Draping </vt:lpstr>
      <vt:lpstr>Application of a Head Drape </vt:lpstr>
      <vt:lpstr>Equipment and Instruments </vt:lpstr>
      <vt:lpstr>Brow Dermatome and Graft Knife </vt:lpstr>
      <vt:lpstr>Pneumatic Power Drill</vt:lpstr>
      <vt:lpstr>The Mesher </vt:lpstr>
      <vt:lpstr>Endobrow Instruments </vt:lpstr>
      <vt:lpstr>Surgical Techniques in Plastic  and Reconstruction </vt:lpstr>
      <vt:lpstr>Surgical Procedures</vt:lpstr>
      <vt:lpstr>Excision of Superficial Lesions </vt:lpstr>
      <vt:lpstr>Scar Revision </vt:lpstr>
      <vt:lpstr>Débridement for Burns </vt:lpstr>
      <vt:lpstr>Burn Classifications </vt:lpstr>
      <vt:lpstr>First-Degree Burns </vt:lpstr>
      <vt:lpstr>Second-Degree Burns </vt:lpstr>
      <vt:lpstr>Third-Degree Burns </vt:lpstr>
      <vt:lpstr>Skin Grafts </vt:lpstr>
      <vt:lpstr>Pedicle Graft </vt:lpstr>
      <vt:lpstr>Rotational Flap </vt:lpstr>
      <vt:lpstr>Blepharoplasty </vt:lpstr>
      <vt:lpstr>Lower-Lid Blepharoplasty </vt:lpstr>
      <vt:lpstr>Brow Lift </vt:lpstr>
      <vt:lpstr>Open Brow Lift </vt:lpstr>
      <vt:lpstr>Open Brow Lift (Cont.) </vt:lpstr>
      <vt:lpstr>Endoscopic Brow Lift </vt:lpstr>
      <vt:lpstr>Rhytidectomy </vt:lpstr>
      <vt:lpstr>Rhytidectomy (Cont.) </vt:lpstr>
      <vt:lpstr>Laser Skin Resurfacing </vt:lpstr>
      <vt:lpstr>Facial Augmentation </vt:lpstr>
      <vt:lpstr>Otoplasty </vt:lpstr>
      <vt:lpstr>Augmentation Mammoplasty </vt:lpstr>
      <vt:lpstr>Reduction Mammoplasty </vt:lpstr>
      <vt:lpstr>Transverse Rectus Abdominis Myocutaneous (TRAM) Flap</vt:lpstr>
      <vt:lpstr>TRAM Flap (Cont.) </vt:lpstr>
      <vt:lpstr>Liposuction </vt:lpstr>
      <vt:lpstr>Panniculectomy (Abdominoplasty) </vt:lpstr>
      <vt:lpstr>Questions?</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Body Systems</dc:title>
  <dc:creator>Linda Honeycutt</dc:creator>
  <cp:lastModifiedBy>Abbie</cp:lastModifiedBy>
  <cp:revision>575</cp:revision>
  <dcterms:created xsi:type="dcterms:W3CDTF">2005-01-16T17:28:53Z</dcterms:created>
  <dcterms:modified xsi:type="dcterms:W3CDTF">2013-02-15T20:15:00Z</dcterms:modified>
</cp:coreProperties>
</file>