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theme/theme21.xml" ContentType="application/vnd.openxmlformats-officedocument.them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notesSlides/notesSlide47.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148" r:id="rId1"/>
    <p:sldMasterId id="2147486056" r:id="rId2"/>
    <p:sldMasterId id="2147486068" r:id="rId3"/>
    <p:sldMasterId id="2147486022" r:id="rId4"/>
    <p:sldMasterId id="2147486010" r:id="rId5"/>
    <p:sldMasterId id="2147485976" r:id="rId6"/>
    <p:sldMasterId id="2147483653" r:id="rId7"/>
    <p:sldMasterId id="2147483655" r:id="rId8"/>
    <p:sldMasterId id="2147483657" r:id="rId9"/>
    <p:sldMasterId id="2147483659" r:id="rId10"/>
    <p:sldMasterId id="2147486113" r:id="rId11"/>
    <p:sldMasterId id="2147486125" r:id="rId12"/>
    <p:sldMasterId id="2147486137" r:id="rId13"/>
    <p:sldMasterId id="2147486090" r:id="rId14"/>
    <p:sldMasterId id="2147486044" r:id="rId15"/>
    <p:sldMasterId id="2147485987" r:id="rId16"/>
    <p:sldMasterId id="2147485999" r:id="rId17"/>
    <p:sldMasterId id="2147485965" r:id="rId18"/>
    <p:sldMasterId id="2147486033" r:id="rId19"/>
    <p:sldMasterId id="2147486079" r:id="rId20"/>
  </p:sldMasterIdLst>
  <p:notesMasterIdLst>
    <p:notesMasterId r:id="rId74"/>
  </p:notesMasterIdLst>
  <p:sldIdLst>
    <p:sldId id="1191" r:id="rId21"/>
    <p:sldId id="312" r:id="rId22"/>
    <p:sldId id="1193" r:id="rId23"/>
    <p:sldId id="1195" r:id="rId24"/>
    <p:sldId id="1196" r:id="rId25"/>
    <p:sldId id="1197" r:id="rId26"/>
    <p:sldId id="1198" r:id="rId27"/>
    <p:sldId id="1199" r:id="rId28"/>
    <p:sldId id="1200" r:id="rId29"/>
    <p:sldId id="1201" r:id="rId30"/>
    <p:sldId id="1202" r:id="rId31"/>
    <p:sldId id="1203" r:id="rId32"/>
    <p:sldId id="1204" r:id="rId33"/>
    <p:sldId id="1205" r:id="rId34"/>
    <p:sldId id="1206" r:id="rId35"/>
    <p:sldId id="1207" r:id="rId36"/>
    <p:sldId id="1208" r:id="rId37"/>
    <p:sldId id="1209" r:id="rId38"/>
    <p:sldId id="1210" r:id="rId39"/>
    <p:sldId id="1211" r:id="rId40"/>
    <p:sldId id="1212" r:id="rId41"/>
    <p:sldId id="1213" r:id="rId42"/>
    <p:sldId id="1214" r:id="rId43"/>
    <p:sldId id="1215" r:id="rId44"/>
    <p:sldId id="1216" r:id="rId45"/>
    <p:sldId id="1217" r:id="rId46"/>
    <p:sldId id="1218" r:id="rId47"/>
    <p:sldId id="1219" r:id="rId48"/>
    <p:sldId id="1220" r:id="rId49"/>
    <p:sldId id="1194" r:id="rId50"/>
    <p:sldId id="1221" r:id="rId51"/>
    <p:sldId id="1222" r:id="rId52"/>
    <p:sldId id="1223" r:id="rId53"/>
    <p:sldId id="1224" r:id="rId54"/>
    <p:sldId id="1225" r:id="rId55"/>
    <p:sldId id="1226" r:id="rId56"/>
    <p:sldId id="1227" r:id="rId57"/>
    <p:sldId id="1228" r:id="rId58"/>
    <p:sldId id="1229" r:id="rId59"/>
    <p:sldId id="1230" r:id="rId60"/>
    <p:sldId id="1231" r:id="rId61"/>
    <p:sldId id="1232" r:id="rId62"/>
    <p:sldId id="1233" r:id="rId63"/>
    <p:sldId id="1234" r:id="rId64"/>
    <p:sldId id="1235" r:id="rId65"/>
    <p:sldId id="1236" r:id="rId66"/>
    <p:sldId id="1237" r:id="rId67"/>
    <p:sldId id="1238" r:id="rId68"/>
    <p:sldId id="1239" r:id="rId69"/>
    <p:sldId id="1240" r:id="rId70"/>
    <p:sldId id="1241" r:id="rId71"/>
    <p:sldId id="1242" r:id="rId72"/>
    <p:sldId id="295"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387" autoAdjust="0"/>
    <p:restoredTop sz="69498" autoAdjust="0"/>
  </p:normalViewPr>
  <p:slideViewPr>
    <p:cSldViewPr snapToGrid="0">
      <p:cViewPr varScale="1">
        <p:scale>
          <a:sx n="62" d="100"/>
          <a:sy n="62" d="100"/>
        </p:scale>
        <p:origin x="-2376" y="-90"/>
      </p:cViewPr>
      <p:guideLst>
        <p:guide orient="horz" pos="989"/>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53" d="100"/>
          <a:sy n="53" d="100"/>
        </p:scale>
        <p:origin x="-75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slide" Target="slides/slide4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9937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937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937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9937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1B0CBC6-CDA8-4F18-B343-F1847C776ACC}" type="slidenum">
              <a:rPr lang="en-US"/>
              <a:pPr>
                <a:defRPr/>
              </a:pPr>
              <a:t>‹#›</a:t>
            </a:fld>
            <a:endParaRPr lang="en-US" dirty="0"/>
          </a:p>
        </p:txBody>
      </p:sp>
    </p:spTree>
    <p:extLst>
      <p:ext uri="{BB962C8B-B14F-4D97-AF65-F5344CB8AC3E}">
        <p14:creationId xmlns:p14="http://schemas.microsoft.com/office/powerpoint/2010/main" xmlns="" val="781400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a:t>
            </a:fld>
            <a:endParaRPr lang="en-US" dirty="0"/>
          </a:p>
        </p:txBody>
      </p:sp>
    </p:spTree>
    <p:extLst>
      <p:ext uri="{BB962C8B-B14F-4D97-AF65-F5344CB8AC3E}">
        <p14:creationId xmlns:p14="http://schemas.microsoft.com/office/powerpoint/2010/main" xmlns="" val="196962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Where does the pulmonary system begin? </a:t>
            </a:r>
            <a:r>
              <a:rPr lang="en-US" sz="1200" i="1" kern="1200" dirty="0" smtClean="0">
                <a:solidFill>
                  <a:schemeClr val="tx1"/>
                </a:solidFill>
                <a:latin typeface="Arial" charset="0"/>
                <a:ea typeface="+mn-ea"/>
                <a:cs typeface="+mn-cs"/>
              </a:rPr>
              <a:t>(Deoxygenated blood in the right ventricle is pumped through the pulmonary arteries [the only arteries that carry deoxygenated blood] to the lungs. Blood is oxygenated in the capillaries of the alveoli [lungs] and returns to the left ventricle through the pulmonary veins.)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Where does the systemic vascular system begin? </a:t>
            </a:r>
            <a:r>
              <a:rPr lang="en-US" sz="1200" i="1" kern="1200" dirty="0" smtClean="0">
                <a:solidFill>
                  <a:schemeClr val="tx1"/>
                </a:solidFill>
                <a:latin typeface="Arial" charset="0"/>
                <a:ea typeface="+mn-ea"/>
                <a:cs typeface="+mn-cs"/>
              </a:rPr>
              <a:t>(Oxygenated blood in the left ventricle is pumped through the ascending aorta to the rest of the body. Blood returning from the body passes from the capillaries into the venous system and returns to the left atrium through </a:t>
            </a:r>
            <a:r>
              <a:rPr lang="en-US" sz="1200" i="1" kern="1200" smtClean="0">
                <a:solidFill>
                  <a:schemeClr val="tx1"/>
                </a:solidFill>
                <a:latin typeface="Arial" charset="0"/>
                <a:ea typeface="+mn-ea"/>
                <a:cs typeface="+mn-cs"/>
              </a:rPr>
              <a:t>the venae </a:t>
            </a:r>
            <a:r>
              <a:rPr lang="en-US" sz="1200" i="1" kern="1200" dirty="0" smtClean="0">
                <a:solidFill>
                  <a:schemeClr val="tx1"/>
                </a:solidFill>
                <a:latin typeface="Arial" charset="0"/>
                <a:ea typeface="+mn-ea"/>
                <a:cs typeface="+mn-cs"/>
              </a:rPr>
              <a:t>cavae.)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is blood pressure? </a:t>
            </a:r>
            <a:r>
              <a:rPr lang="en-US" sz="1200" i="1" kern="1200" dirty="0" smtClean="0">
                <a:solidFill>
                  <a:schemeClr val="tx1"/>
                </a:solidFill>
                <a:latin typeface="Arial" charset="0"/>
                <a:ea typeface="+mn-ea"/>
                <a:cs typeface="+mn-cs"/>
              </a:rPr>
              <a:t>(Blood pressure is the force exerted on the arterial wall by the pumping action of the heart.)</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Blood pressure is influenced by physiological conditions such as body position, temperature, pain, and emotion.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are some causes of hypertension? </a:t>
            </a:r>
            <a:r>
              <a:rPr lang="en-US" sz="1200" i="1" kern="1200" dirty="0" smtClean="0">
                <a:solidFill>
                  <a:schemeClr val="tx1"/>
                </a:solidFill>
                <a:latin typeface="Arial" charset="0"/>
                <a:ea typeface="+mn-ea"/>
                <a:cs typeface="+mn-cs"/>
              </a:rPr>
              <a:t>(Hypertension, or abnormally high blood pressure, often is caused by cardiovascular disease, such as arteriosclerosis, but it also occurs with chronic renal failure and hypermetabolic conditions.)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are some causes of hypotension? </a:t>
            </a:r>
            <a:r>
              <a:rPr lang="en-US" sz="1200" i="1" kern="1200" dirty="0" smtClean="0">
                <a:solidFill>
                  <a:schemeClr val="tx1"/>
                </a:solidFill>
                <a:latin typeface="Arial" charset="0"/>
                <a:ea typeface="+mn-ea"/>
                <a:cs typeface="+mn-cs"/>
              </a:rPr>
              <a:t>(Negative alterations in blood pressure [hypotension] can be caused by hypovolemia [a precipitous drop in blood or fluid volume], fluid shifts between the spaces in the body, shock, or infection.)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Diagnosis of peripheral disease is based first on patient history, physical, and routine blood tests. </a:t>
            </a:r>
          </a:p>
          <a:p>
            <a:pPr>
              <a:buFont typeface="Arial" pitchFamily="34" charset="0"/>
              <a:buChar char="•"/>
            </a:pPr>
            <a:r>
              <a:rPr lang="en-US" sz="1200" kern="1200" dirty="0" smtClean="0">
                <a:solidFill>
                  <a:schemeClr val="tx1"/>
                </a:solidFill>
                <a:latin typeface="Arial" charset="0"/>
                <a:ea typeface="+mn-ea"/>
                <a:cs typeface="+mn-cs"/>
              </a:rPr>
              <a:t>Interventional arteriography is performed in conjunction with insertion of stents and other devices.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Figure 32-8, Instruments used in vascular surgery, in the textbook. </a:t>
            </a:r>
          </a:p>
          <a:p>
            <a:pPr>
              <a:buFont typeface="Arial" pitchFamily="34" charset="0"/>
              <a:buChar char="•"/>
            </a:pPr>
            <a:r>
              <a:rPr lang="en-US" sz="1200" kern="1200" dirty="0" smtClean="0">
                <a:solidFill>
                  <a:schemeClr val="tx1"/>
                </a:solidFill>
                <a:latin typeface="Arial" charset="0"/>
                <a:ea typeface="+mn-ea"/>
                <a:cs typeface="+mn-cs"/>
              </a:rPr>
              <a:t>Dissection requires sharp, delicate scissors. Blunt and sharp dissection scissors are used to gain access to blood vessels.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are some factors that determine what instruments will be needed for the peripheral vascular case? </a:t>
            </a:r>
            <a:r>
              <a:rPr lang="en-US" sz="1200" i="1" kern="1200" dirty="0" smtClean="0">
                <a:solidFill>
                  <a:schemeClr val="tx1"/>
                </a:solidFill>
                <a:latin typeface="Arial" charset="0"/>
                <a:ea typeface="+mn-ea"/>
                <a:cs typeface="+mn-cs"/>
              </a:rPr>
              <a:t>(Answers will vary.)</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Vascular instrumentation is fragile. Great care must be taken when handling these instruments to avoid damaging their fine tips or causing accidental bending.</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Why are nonabsorbable sutures used on vessels? </a:t>
            </a:r>
            <a:r>
              <a:rPr lang="en-US" sz="1200" i="1" kern="1200" dirty="0" smtClean="0">
                <a:solidFill>
                  <a:schemeClr val="tx1"/>
                </a:solidFill>
                <a:latin typeface="Arial" charset="0"/>
                <a:ea typeface="+mn-ea"/>
                <a:cs typeface="+mn-cs"/>
              </a:rPr>
              <a:t>(Answers will vary.)</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Why are double-armed sutures used on blood vessels? </a:t>
            </a:r>
            <a:r>
              <a:rPr lang="en-US" sz="1200" i="1" kern="1200" dirty="0" smtClean="0">
                <a:solidFill>
                  <a:schemeClr val="tx1"/>
                </a:solidFill>
                <a:latin typeface="Arial" charset="0"/>
                <a:ea typeface="+mn-ea"/>
                <a:cs typeface="+mn-cs"/>
              </a:rPr>
              <a:t>(Passing of double-arm sutures may be problematic. As the loaded needle holder is passed, the other end may be easily snagged on drapes and instruments.)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When double-armed sutures are used, the surgical technologist must keep track of both needles. The needles are small and fine and can be easily lost.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Stretching GORE-TEX suture can cause a weakness in its continuity.</a:t>
            </a:r>
          </a:p>
          <a:p>
            <a:pPr>
              <a:buFont typeface="Arial" pitchFamily="34" charset="0"/>
              <a:buChar char="•"/>
            </a:pPr>
            <a:r>
              <a:rPr lang="en-US" sz="1200" kern="1200" dirty="0" smtClean="0">
                <a:solidFill>
                  <a:schemeClr val="tx1"/>
                </a:solidFill>
                <a:latin typeface="Arial" charset="0"/>
                <a:ea typeface="+mn-ea"/>
                <a:cs typeface="+mn-cs"/>
              </a:rPr>
              <a:t>A rubber shod holds the unused needle of a double-armed suture, allowing it to apply traction to the suture line and preventing the needle from getting lost.</a:t>
            </a:r>
          </a:p>
          <a:p>
            <a:pPr>
              <a:buFont typeface="Arial" pitchFamily="34" charset="0"/>
              <a:buChar char="•"/>
            </a:pPr>
            <a:r>
              <a:rPr lang="en-US" sz="1200" kern="1200" dirty="0" smtClean="0">
                <a:solidFill>
                  <a:schemeClr val="tx1"/>
                </a:solidFill>
                <a:latin typeface="Arial" charset="0"/>
                <a:ea typeface="+mn-ea"/>
                <a:cs typeface="+mn-cs"/>
              </a:rPr>
              <a:t>What purpose do the felt pledgets attached to vascular suture serve? </a:t>
            </a:r>
            <a:r>
              <a:rPr lang="en-US" sz="1200" i="1" kern="1200" dirty="0" smtClean="0">
                <a:solidFill>
                  <a:schemeClr val="tx1"/>
                </a:solidFill>
                <a:latin typeface="Arial" charset="0"/>
                <a:ea typeface="+mn-ea"/>
                <a:cs typeface="+mn-cs"/>
              </a:rPr>
              <a:t>(The pledget prevents the stitch from tearing through the arterial wall.)</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Vascular grafts can be made from what materials? </a:t>
            </a:r>
            <a:r>
              <a:rPr lang="en-US" sz="1200" i="1" kern="1200" dirty="0" smtClean="0">
                <a:solidFill>
                  <a:schemeClr val="tx1"/>
                </a:solidFill>
                <a:latin typeface="Arial" charset="0"/>
                <a:ea typeface="+mn-ea"/>
                <a:cs typeface="+mn-cs"/>
              </a:rPr>
              <a:t>(Polyester, Dacron, GORE-TEX)</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When would a bifurcated graft be used? </a:t>
            </a:r>
            <a:r>
              <a:rPr lang="en-US" sz="1200" i="1" kern="1200" dirty="0" smtClean="0">
                <a:solidFill>
                  <a:schemeClr val="tx1"/>
                </a:solidFill>
                <a:latin typeface="Arial" charset="0"/>
                <a:ea typeface="+mn-ea"/>
                <a:cs typeface="+mn-cs"/>
              </a:rPr>
              <a:t>(Answers will vary.)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All commercially prepared grafts include a set of instructions for use. </a:t>
            </a:r>
          </a:p>
          <a:p>
            <a:pPr>
              <a:buFont typeface="Arial" pitchFamily="34" charset="0"/>
              <a:buChar char="•"/>
            </a:pPr>
            <a:r>
              <a:rPr lang="en-US" sz="1200" kern="1200" dirty="0" smtClean="0">
                <a:solidFill>
                  <a:schemeClr val="tx1"/>
                </a:solidFill>
                <a:latin typeface="Arial" charset="0"/>
                <a:ea typeface="+mn-ea"/>
                <a:cs typeface="+mn-cs"/>
              </a:rPr>
              <a:t>These instructions must be strictly followed to ensure a successful graft.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Familiarize yourself with the chapter terminology.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most common method of removing thrombi is with a Fogarty type of embolectomy catheter.</a:t>
            </a:r>
          </a:p>
          <a:p>
            <a:pPr>
              <a:buFont typeface="Arial" pitchFamily="34" charset="0"/>
              <a:buChar char="•"/>
            </a:pPr>
            <a:r>
              <a:rPr lang="en-US" sz="1200" kern="1200" dirty="0" smtClean="0">
                <a:solidFill>
                  <a:schemeClr val="tx1"/>
                </a:solidFill>
                <a:latin typeface="Arial" charset="0"/>
                <a:ea typeface="+mn-ea"/>
                <a:cs typeface="+mn-cs"/>
              </a:rPr>
              <a:t>The balloon must be tested before use and never overinflated.</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Most stents are implanted permanently.</a:t>
            </a:r>
          </a:p>
          <a:p>
            <a:pPr>
              <a:buFont typeface="Arial" pitchFamily="34" charset="0"/>
              <a:buChar char="•"/>
            </a:pPr>
            <a:r>
              <a:rPr lang="en-US" sz="1200" kern="1200" dirty="0" smtClean="0">
                <a:solidFill>
                  <a:schemeClr val="tx1"/>
                </a:solidFill>
                <a:latin typeface="Arial" charset="0"/>
                <a:ea typeface="+mn-ea"/>
                <a:cs typeface="+mn-cs"/>
              </a:rPr>
              <a:t>What are two commonly used types of stents? </a:t>
            </a:r>
            <a:r>
              <a:rPr lang="en-US" sz="1200" i="1" kern="1200" dirty="0" smtClean="0">
                <a:solidFill>
                  <a:schemeClr val="tx1"/>
                </a:solidFill>
                <a:latin typeface="Arial" charset="0"/>
                <a:ea typeface="+mn-ea"/>
                <a:cs typeface="+mn-cs"/>
              </a:rPr>
              <a:t>(Stainless steel, titanium)</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Why is heparinized saline used as an irrigation solution in peripheral vascular cases? </a:t>
            </a:r>
            <a:r>
              <a:rPr lang="en-US" sz="1200" i="1" kern="1200" dirty="0" smtClean="0">
                <a:solidFill>
                  <a:schemeClr val="tx1"/>
                </a:solidFill>
                <a:latin typeface="Arial" charset="0"/>
                <a:ea typeface="+mn-ea"/>
                <a:cs typeface="+mn-cs"/>
              </a:rPr>
              <a:t>(During vascular surgery, heparinized saline solution is used to prevent coagulation in the area of the operative vessels.)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Systemic heparin is given intravenously to the patient by the anesthesia provider. What medication is given to reverse the effects of heparin? </a:t>
            </a:r>
            <a:r>
              <a:rPr lang="en-US" sz="1200" i="1" kern="1200" dirty="0" smtClean="0">
                <a:solidFill>
                  <a:schemeClr val="tx1"/>
                </a:solidFill>
                <a:latin typeface="Arial" charset="0"/>
                <a:ea typeface="+mn-ea"/>
                <a:cs typeface="+mn-cs"/>
              </a:rPr>
              <a:t>(Protamine sulfate)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Suction is used more than sponges in peripheral vascular surgery to maintain a dry surgical site.</a:t>
            </a:r>
          </a:p>
          <a:p>
            <a:pPr>
              <a:buFont typeface="Arial" pitchFamily="34" charset="0"/>
              <a:buChar char="•"/>
            </a:pPr>
            <a:r>
              <a:rPr lang="en-US" sz="1200" kern="1200" dirty="0" smtClean="0">
                <a:solidFill>
                  <a:schemeClr val="tx1"/>
                </a:solidFill>
                <a:latin typeface="Arial" charset="0"/>
                <a:ea typeface="+mn-ea"/>
                <a:cs typeface="+mn-cs"/>
              </a:rPr>
              <a:t>Hemostasis can be maintained at vessel anastomosis sites by using which hemostatic agents? </a:t>
            </a:r>
            <a:r>
              <a:rPr lang="en-US" sz="1200" i="1" kern="1200" dirty="0" smtClean="0">
                <a:solidFill>
                  <a:schemeClr val="tx1"/>
                </a:solidFill>
                <a:latin typeface="Arial" charset="0"/>
                <a:ea typeface="+mn-ea"/>
                <a:cs typeface="+mn-cs"/>
              </a:rPr>
              <a:t>(Hemostasis is maintained at anastomosis sites with collagen or fibrin products, such as microfibrillar collagen hemostat [Gelfoam, Avitene] or topical thrombin.)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During an endarterectomy, the plaque can be removed in one piece or in smaller bites. </a:t>
            </a:r>
          </a:p>
          <a:p>
            <a:pPr>
              <a:buFont typeface="Arial" pitchFamily="34" charset="0"/>
              <a:buChar char="•"/>
            </a:pPr>
            <a:r>
              <a:rPr lang="en-US" sz="1200" kern="1200" dirty="0" smtClean="0">
                <a:solidFill>
                  <a:schemeClr val="tx1"/>
                </a:solidFill>
                <a:latin typeface="Arial" charset="0"/>
                <a:ea typeface="+mn-ea"/>
                <a:cs typeface="+mn-cs"/>
              </a:rPr>
              <a:t>A Freer or Penfield elevator is used to free the plaque from the vessel wall.</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Incisions are closed with a double-armed suture.</a:t>
            </a:r>
          </a:p>
          <a:p>
            <a:pPr>
              <a:buFont typeface="Arial" pitchFamily="34" charset="0"/>
              <a:buChar char="•"/>
            </a:pPr>
            <a:r>
              <a:rPr lang="en-US" sz="1200" kern="1200" dirty="0" smtClean="0">
                <a:solidFill>
                  <a:schemeClr val="tx1"/>
                </a:solidFill>
                <a:latin typeface="Arial" charset="0"/>
                <a:ea typeface="+mn-ea"/>
                <a:cs typeface="+mn-cs"/>
              </a:rPr>
              <a:t>Reference Figures 32-13, 32-14, and 32-15 in the textbook. They illustrate suturing technique, end-to-end anastomosis, and patch graft placement technique.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When performing a circumferential anastomosis, the two sutures are placed 180 degrees apart from each other. </a:t>
            </a:r>
          </a:p>
          <a:p>
            <a:pPr>
              <a:buFont typeface="Arial" pitchFamily="34" charset="0"/>
              <a:buChar char="•"/>
            </a:pPr>
            <a:r>
              <a:rPr lang="en-US" sz="1200" kern="1200" dirty="0" smtClean="0">
                <a:solidFill>
                  <a:schemeClr val="tx1"/>
                </a:solidFill>
                <a:latin typeface="Arial" charset="0"/>
                <a:ea typeface="+mn-ea"/>
                <a:cs typeface="+mn-cs"/>
              </a:rPr>
              <a:t>The sutures are then sewn toward each other.</a:t>
            </a:r>
          </a:p>
          <a:p>
            <a:pPr>
              <a:buFont typeface="Arial" pitchFamily="34" charset="0"/>
              <a:buChar char="•"/>
            </a:pPr>
            <a:r>
              <a:rPr lang="en-US" sz="1200" kern="1200" dirty="0" smtClean="0">
                <a:solidFill>
                  <a:schemeClr val="tx1"/>
                </a:solidFill>
                <a:latin typeface="Arial" charset="0"/>
                <a:ea typeface="+mn-ea"/>
                <a:cs typeface="+mn-cs"/>
              </a:rPr>
              <a:t>The suture line will be drawn taut and checked for leaks before tying.</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surgeon usually threads the graft through the subcutaneous tissue by inserting a long clamp such as a Péan into the tunnel and grasping the graft from the entry site.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Intraoperative angiography is performed with intravascular ultrasound and other imaging techniques. Why? </a:t>
            </a:r>
            <a:r>
              <a:rPr lang="en-US" sz="1200" i="1" kern="1200" dirty="0" smtClean="0">
                <a:solidFill>
                  <a:schemeClr val="tx1"/>
                </a:solidFill>
                <a:latin typeface="Arial" charset="0"/>
                <a:ea typeface="+mn-ea"/>
                <a:cs typeface="+mn-cs"/>
              </a:rPr>
              <a:t>(Intraoperative angiography is performed with intravascular ultrasound and other imaging techniques because it allows the surgeon to see obstructions or emboli distal and proximal to the operative area.)</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When angiography is planned, all personnel must wear a lead shield over their scrub attire.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Areas of plaque are most dense near arterial bifurcations.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Vascular surgeries are performed to treat arteriosclerosis, atherosclerosis, and thromboembolic disease.</a:t>
            </a:r>
          </a:p>
          <a:p>
            <a:pPr>
              <a:buFont typeface="Arial" pitchFamily="34" charset="0"/>
              <a:buChar char="•"/>
            </a:pPr>
            <a:r>
              <a:rPr lang="en-US" sz="1200" kern="1200" dirty="0" smtClean="0">
                <a:solidFill>
                  <a:schemeClr val="tx1"/>
                </a:solidFill>
                <a:latin typeface="Arial" charset="0"/>
                <a:ea typeface="+mn-ea"/>
                <a:cs typeface="+mn-cs"/>
              </a:rPr>
              <a:t>Timing is extremely important to minimize the risk of ischemia.</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Angioplasty balloons are available in graduated lengths and widths.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position is the patient placed in for implantation of a balloon stent? </a:t>
            </a:r>
            <a:r>
              <a:rPr lang="en-US" sz="1200" i="1" kern="1200" dirty="0" smtClean="0">
                <a:solidFill>
                  <a:schemeClr val="tx1"/>
                </a:solidFill>
                <a:latin typeface="Arial" charset="0"/>
                <a:ea typeface="+mn-ea"/>
                <a:cs typeface="+mn-cs"/>
              </a:rPr>
              <a:t>(Supine position)</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Describe the Palmaz stent. </a:t>
            </a:r>
            <a:r>
              <a:rPr lang="en-US" sz="1200" i="1" kern="1200" dirty="0" smtClean="0">
                <a:solidFill>
                  <a:schemeClr val="tx1"/>
                </a:solidFill>
                <a:latin typeface="Arial" charset="0"/>
                <a:ea typeface="+mn-ea"/>
                <a:cs typeface="+mn-cs"/>
              </a:rPr>
              <a:t>(The self-expanding stent is placed in the same manner except that the stent is preloaded into a delivery system that is passed over the guidewire.)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are the indications for placement of a vena cava filter? </a:t>
            </a:r>
            <a:r>
              <a:rPr lang="en-US" sz="1200" i="1" kern="1200" dirty="0" smtClean="0">
                <a:solidFill>
                  <a:schemeClr val="tx1"/>
                </a:solidFill>
                <a:latin typeface="Arial" charset="0"/>
                <a:ea typeface="+mn-ea"/>
                <a:cs typeface="+mn-cs"/>
              </a:rPr>
              <a:t>(Patients who have a venous thrombus but cannot tolerate anticoagulant therapy; these include patients who have had recent surgery or have a history of hemorrhagic stroke. Patients who have had a massive pulmonary embolism and survived but for whom a subsequent embolism would be fatal. Patients with chronic or venous thromboemboli in spite of anticoagulant therapy.)</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A vena cava filter can be placed by either a vascular surgeon or a specially trained interventional radiologist.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35</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is hemodialysis? </a:t>
            </a:r>
            <a:r>
              <a:rPr lang="en-US" sz="1200" i="1" kern="1200" dirty="0" smtClean="0">
                <a:solidFill>
                  <a:schemeClr val="tx1"/>
                </a:solidFill>
                <a:latin typeface="Arial" charset="0"/>
                <a:ea typeface="+mn-ea"/>
                <a:cs typeface="+mn-cs"/>
              </a:rPr>
              <a:t>(The pressure, flow, and resistance of the cardiovascular system)</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type of patient requires hemodialysis? </a:t>
            </a:r>
            <a:r>
              <a:rPr lang="en-US" sz="1200" i="1" kern="1200" dirty="0" smtClean="0">
                <a:solidFill>
                  <a:schemeClr val="tx1"/>
                </a:solidFill>
                <a:latin typeface="Arial" charset="0"/>
                <a:ea typeface="+mn-ea"/>
                <a:cs typeface="+mn-cs"/>
              </a:rPr>
              <a:t>(Patients with severe or end-stage renal disease require frequent hemodialysis.)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is a thrombus? What are the symptoms of a thrombus? </a:t>
            </a:r>
            <a:r>
              <a:rPr lang="en-US" sz="1200" i="1" kern="1200" dirty="0" smtClean="0">
                <a:solidFill>
                  <a:schemeClr val="tx1"/>
                </a:solidFill>
                <a:latin typeface="Arial" charset="0"/>
                <a:ea typeface="+mn-ea"/>
                <a:cs typeface="+mn-cs"/>
              </a:rPr>
              <a:t>(A thrombus is a stationary clot in the arterial or venous system. Symptoms include: atherosclerosis, orthopedic trauma, surgery, and emboli.)</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Embolectomy catheters and balloons are available in a variety of sizes. The surgeon will choose one based on the size of the blood vessel requiring the embolectomy.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Where do most carotid artery obstructions occur? </a:t>
            </a:r>
            <a:r>
              <a:rPr lang="en-US" sz="1200" i="1" kern="1200" dirty="0" smtClean="0">
                <a:solidFill>
                  <a:schemeClr val="tx1"/>
                </a:solidFill>
                <a:latin typeface="Arial" charset="0"/>
                <a:ea typeface="+mn-ea"/>
                <a:cs typeface="+mn-cs"/>
              </a:rPr>
              <a:t>(A stroke can occur when a carotid artery becomes blocked as a result of the buildup of fatty deposits [atherosclerotic plaque].)</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instruments should the scrub have ready before the actual endarterectomy? </a:t>
            </a:r>
            <a:r>
              <a:rPr lang="en-US" sz="1200" i="1" kern="1200" dirty="0" smtClean="0">
                <a:solidFill>
                  <a:schemeClr val="tx1"/>
                </a:solidFill>
                <a:latin typeface="Arial" charset="0"/>
                <a:ea typeface="+mn-ea"/>
                <a:cs typeface="+mn-cs"/>
              </a:rPr>
              <a:t>(All essential instruments, catheters, and vascular clamps must be prepared and in view. Attention to the surgical wound is important throughout the procedure.)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patient is placed supine on the table with arms tucked at the sides, the neck hyperextended, and the head tilted away from the operative site. </a:t>
            </a:r>
          </a:p>
          <a:p>
            <a:pPr>
              <a:buFont typeface="Arial" pitchFamily="34" charset="0"/>
              <a:buChar char="•"/>
            </a:pPr>
            <a:r>
              <a:rPr lang="en-US" sz="1200" kern="1200" dirty="0" smtClean="0">
                <a:solidFill>
                  <a:schemeClr val="tx1"/>
                </a:solidFill>
                <a:latin typeface="Arial" charset="0"/>
                <a:ea typeface="+mn-ea"/>
                <a:cs typeface="+mn-cs"/>
              </a:rPr>
              <a:t>Retractors should have dull ends to prevent injury to surrounding tissue.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Before the carotid is incised, the anesthesia provider will administer what medication? </a:t>
            </a:r>
            <a:r>
              <a:rPr lang="en-US" sz="1200" i="1" kern="1200" dirty="0" smtClean="0">
                <a:solidFill>
                  <a:schemeClr val="tx1"/>
                </a:solidFill>
                <a:latin typeface="Arial" charset="0"/>
                <a:ea typeface="+mn-ea"/>
                <a:cs typeface="+mn-cs"/>
              </a:rPr>
              <a:t>(Systemic heparin)</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There should be 1% lidocaine available in the surgical field.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is the function of an intraluminal shunt? </a:t>
            </a:r>
            <a:r>
              <a:rPr lang="en-US" sz="1200" i="1" kern="1200" dirty="0" smtClean="0">
                <a:solidFill>
                  <a:schemeClr val="tx1"/>
                </a:solidFill>
                <a:latin typeface="Arial" charset="0"/>
                <a:ea typeface="+mn-ea"/>
                <a:cs typeface="+mn-cs"/>
              </a:rPr>
              <a:t>(This shunt is placed to provide continuous cerebral blood flow.)</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Which end of an intraluminal shunt is placed inside the vessel first—the proximal or distal end? </a:t>
            </a:r>
            <a:r>
              <a:rPr lang="en-US" sz="1200" i="1" kern="1200" dirty="0" smtClean="0">
                <a:solidFill>
                  <a:schemeClr val="tx1"/>
                </a:solidFill>
                <a:latin typeface="Arial" charset="0"/>
                <a:ea typeface="+mn-ea"/>
                <a:cs typeface="+mn-cs"/>
              </a:rPr>
              <a:t>(Distal)</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41</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Where do abdominal aortic aneurysms </a:t>
            </a:r>
            <a:r>
              <a:rPr lang="en-US" sz="1200" i="1" kern="1200" dirty="0" smtClean="0">
                <a:solidFill>
                  <a:schemeClr val="tx1"/>
                </a:solidFill>
                <a:latin typeface="Arial" charset="0"/>
                <a:ea typeface="+mn-ea"/>
                <a:cs typeface="+mn-cs"/>
              </a:rPr>
              <a:t>typically</a:t>
            </a:r>
            <a:r>
              <a:rPr lang="en-US" sz="1200" kern="1200" dirty="0" smtClean="0">
                <a:solidFill>
                  <a:schemeClr val="tx1"/>
                </a:solidFill>
                <a:latin typeface="Arial" charset="0"/>
                <a:ea typeface="+mn-ea"/>
                <a:cs typeface="+mn-cs"/>
              </a:rPr>
              <a:t> occur? </a:t>
            </a:r>
            <a:r>
              <a:rPr lang="en-US" sz="1200" i="1" kern="1200" dirty="0" smtClean="0">
                <a:solidFill>
                  <a:schemeClr val="tx1"/>
                </a:solidFill>
                <a:latin typeface="Arial" charset="0"/>
                <a:ea typeface="+mn-ea"/>
                <a:cs typeface="+mn-cs"/>
              </a:rPr>
              <a:t>(They usually occur just below the renal arteries and extend to the bifurcation of the common iliac arteries or just above it.)</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A blood-recovery system usually is used in emergency surgery.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Name the three layers of blood vessels. </a:t>
            </a:r>
            <a:r>
              <a:rPr lang="en-US" sz="1200" i="1" kern="1200" dirty="0" smtClean="0">
                <a:solidFill>
                  <a:schemeClr val="tx1"/>
                </a:solidFill>
                <a:latin typeface="Arial" charset="0"/>
                <a:ea typeface="+mn-ea"/>
                <a:cs typeface="+mn-cs"/>
              </a:rPr>
              <a:t>(Tunica externa, tunica media, and tunica intima)</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Vasodilating medications act on which layer of tissue? </a:t>
            </a:r>
            <a:r>
              <a:rPr lang="en-US" sz="1200" i="1" kern="1200" dirty="0" smtClean="0">
                <a:solidFill>
                  <a:schemeClr val="tx1"/>
                </a:solidFill>
                <a:latin typeface="Arial" charset="0"/>
                <a:ea typeface="+mn-ea"/>
                <a:cs typeface="+mn-cs"/>
              </a:rPr>
              <a:t>(Tunica intima)</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plaque and aneurysm sac are sent to pathology as specimens.</a:t>
            </a:r>
          </a:p>
          <a:p>
            <a:pPr>
              <a:buFont typeface="Arial" pitchFamily="34" charset="0"/>
              <a:buChar char="•"/>
            </a:pPr>
            <a:r>
              <a:rPr lang="en-US" sz="1200" kern="1200" dirty="0" smtClean="0">
                <a:solidFill>
                  <a:schemeClr val="tx1"/>
                </a:solidFill>
                <a:latin typeface="Arial" charset="0"/>
                <a:ea typeface="+mn-ea"/>
                <a:cs typeface="+mn-cs"/>
              </a:rPr>
              <a:t>Angiograms and ultrasound are used to verify patency of the vessels.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43</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Peripheral pulses are carefully monitored and chest x-ray study and electrocardiogram are routinely performed in the postoperative period.</a:t>
            </a:r>
          </a:p>
          <a:p>
            <a:pPr>
              <a:buFont typeface="Arial" pitchFamily="34" charset="0"/>
              <a:buChar char="•"/>
            </a:pPr>
            <a:r>
              <a:rPr lang="en-US" sz="1200" kern="1200" dirty="0" smtClean="0">
                <a:solidFill>
                  <a:schemeClr val="tx1"/>
                </a:solidFill>
                <a:latin typeface="Arial" charset="0"/>
                <a:ea typeface="+mn-ea"/>
                <a:cs typeface="+mn-cs"/>
              </a:rPr>
              <a:t>Complications include hemorrhage, infection, renal failure, and bowel obstruction.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44</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Describe the area to be prepped for an aortofemoral bypass. </a:t>
            </a:r>
            <a:r>
              <a:rPr lang="en-US" sz="1200" i="1" kern="1200" dirty="0" smtClean="0">
                <a:solidFill>
                  <a:schemeClr val="tx1"/>
                </a:solidFill>
                <a:latin typeface="Arial" charset="0"/>
                <a:ea typeface="+mn-ea"/>
                <a:cs typeface="+mn-cs"/>
              </a:rPr>
              <a:t>(The prep area extends from the axillary line to the midthighs. Both legs are draped circumferentially and the genitalia are covered with a towel and barrier drape. A Foley catheter is inserted before the skin prep.)</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The surgeon uses his or her fingers to perform blunt tissue dissection at the groin, creating a tunnel for the graft material.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45</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are the indications for performing an axillofemoral bypass? </a:t>
            </a:r>
            <a:r>
              <a:rPr lang="en-US" sz="1200" i="1" kern="1200" dirty="0" smtClean="0">
                <a:solidFill>
                  <a:schemeClr val="tx1"/>
                </a:solidFill>
                <a:latin typeface="Arial" charset="0"/>
                <a:ea typeface="+mn-ea"/>
                <a:cs typeface="+mn-cs"/>
              </a:rPr>
              <a:t>(An important indication for axillofemoral bypass is an infected aortic graft. Perfusion of the leg [i.e., blood flow and oxygen exchange in the leg tissues] can be restored after excision of the graft.)</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are the boundaries of the prep for an axillofemoral bypass? </a:t>
            </a:r>
            <a:r>
              <a:rPr lang="en-US" sz="1200" i="1" kern="1200" dirty="0" smtClean="0">
                <a:solidFill>
                  <a:schemeClr val="tx1"/>
                </a:solidFill>
                <a:latin typeface="Arial" charset="0"/>
                <a:ea typeface="+mn-ea"/>
                <a:cs typeface="+mn-cs"/>
              </a:rPr>
              <a:t>(The skin prep includes the affected arm, shoulder, clavicular and neck areas, abdomen, and groin.)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46</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 femorofemoral bypass involves implantation of a prosthetic graft that connects the femoral artery on the affected side to the opposite femoral artery. This is done to bypass unilateral atherosclerotic disease in the iliac artery.</a:t>
            </a:r>
          </a:p>
          <a:p>
            <a:pPr>
              <a:buFont typeface="Arial" pitchFamily="34" charset="0"/>
              <a:buChar char="•"/>
            </a:pPr>
            <a:r>
              <a:rPr lang="en-US" sz="1200" kern="1200" dirty="0" smtClean="0">
                <a:solidFill>
                  <a:schemeClr val="tx1"/>
                </a:solidFill>
                <a:latin typeface="Arial" charset="0"/>
                <a:ea typeface="+mn-ea"/>
                <a:cs typeface="+mn-cs"/>
              </a:rPr>
              <a:t>A femorofemoral bypass is used only when the iliac system on the donor side is free of disease.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47</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 Foley catheter may be inserted and the genitalia are excluded from the prep with towels and an occlusive drape.</a:t>
            </a:r>
          </a:p>
          <a:p>
            <a:pPr>
              <a:buFont typeface="Arial" pitchFamily="34" charset="0"/>
              <a:buChar char="•"/>
            </a:pPr>
            <a:r>
              <a:rPr lang="en-US" sz="1200" kern="1200" dirty="0" smtClean="0">
                <a:solidFill>
                  <a:schemeClr val="tx1"/>
                </a:solidFill>
                <a:latin typeface="Arial" charset="0"/>
                <a:ea typeface="+mn-ea"/>
                <a:cs typeface="+mn-cs"/>
              </a:rPr>
              <a:t>The procedure uses either general or regional anesthetic.</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48</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vein is used in an in situ graft? </a:t>
            </a:r>
            <a:r>
              <a:rPr lang="en-US" sz="1200" i="1" kern="1200" dirty="0" smtClean="0">
                <a:solidFill>
                  <a:schemeClr val="tx1"/>
                </a:solidFill>
                <a:latin typeface="Arial" charset="0"/>
                <a:ea typeface="+mn-ea"/>
                <a:cs typeface="+mn-cs"/>
              </a:rPr>
              <a:t>(Saphenous vein)</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The valves of the grafted vein must be severed before being used as an arterial graft.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49</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Why is the greater saphenous vein the choice for grafting material? </a:t>
            </a:r>
            <a:r>
              <a:rPr lang="en-US" sz="1200" i="1" kern="1200" dirty="0" smtClean="0">
                <a:solidFill>
                  <a:schemeClr val="tx1"/>
                </a:solidFill>
                <a:latin typeface="Arial" charset="0"/>
                <a:ea typeface="+mn-ea"/>
                <a:cs typeface="+mn-cs"/>
              </a:rPr>
              <a:t>(The greater saphenous vein has been used more successfully than other materials for small-diameter arterial bypass. It is readily accessible and its connective tissue layer thickens with increased pressure. This makes it strong and able to withstand high arterial pressure.)</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is a vein bath? Why is it important? </a:t>
            </a:r>
            <a:r>
              <a:rPr lang="en-US" sz="1200" i="1" kern="1200" dirty="0" smtClean="0">
                <a:solidFill>
                  <a:schemeClr val="tx1"/>
                </a:solidFill>
                <a:latin typeface="Arial" charset="0"/>
                <a:ea typeface="+mn-ea"/>
                <a:cs typeface="+mn-cs"/>
              </a:rPr>
              <a:t>(The vein also may be placed in a basin with heparinized papaverine and normal saline solution. This is called a “vein bath.” The vein must be carefully monitored and protected at all times.)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50</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 varicose vein excision involves removing dilated and tortuous veins and their tributaries from the lower extremities. </a:t>
            </a:r>
          </a:p>
          <a:p>
            <a:pPr>
              <a:buFont typeface="Arial" pitchFamily="34" charset="0"/>
              <a:buChar char="•"/>
            </a:pPr>
            <a:r>
              <a:rPr lang="en-US" sz="1200" kern="1200" dirty="0" smtClean="0">
                <a:solidFill>
                  <a:schemeClr val="tx1"/>
                </a:solidFill>
                <a:latin typeface="Arial" charset="0"/>
                <a:ea typeface="+mn-ea"/>
                <a:cs typeface="+mn-cs"/>
              </a:rPr>
              <a:t>Before surgery, the surgeon will mark the veins with a skin marker while the patient is standing.</a:t>
            </a:r>
          </a:p>
          <a:p>
            <a:pPr>
              <a:buFont typeface="Arial" pitchFamily="34" charset="0"/>
              <a:buChar char="•"/>
            </a:pPr>
            <a:r>
              <a:rPr lang="en-US" sz="1200" kern="1200" dirty="0" smtClean="0">
                <a:solidFill>
                  <a:schemeClr val="tx1"/>
                </a:solidFill>
                <a:latin typeface="Arial" charset="0"/>
                <a:ea typeface="+mn-ea"/>
                <a:cs typeface="+mn-cs"/>
              </a:rPr>
              <a:t>An elastic compression bandage is placed on the leg(s) postoperatively.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51</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Many surgeons prefer to place the gangrenous foot in a plastic bag to protect the wound site from contamination. The foot is excluded from the scrub prep.</a:t>
            </a:r>
          </a:p>
          <a:p>
            <a:pPr>
              <a:buFont typeface="Arial" pitchFamily="34" charset="0"/>
              <a:buChar char="•"/>
            </a:pPr>
            <a:r>
              <a:rPr lang="en-US" sz="1200" kern="1200" dirty="0" smtClean="0">
                <a:solidFill>
                  <a:schemeClr val="tx1"/>
                </a:solidFill>
                <a:latin typeface="Arial" charset="0"/>
                <a:ea typeface="+mn-ea"/>
                <a:cs typeface="+mn-cs"/>
              </a:rPr>
              <a:t>After the lower limb has been removed, the sciatic nerve may be crushed with a Kocher clamp.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arteries dilate and contract to accommodate the metabolic needs of the body. </a:t>
            </a:r>
          </a:p>
          <a:p>
            <a:pPr>
              <a:buFont typeface="Arial" pitchFamily="34" charset="0"/>
              <a:buChar char="•"/>
            </a:pPr>
            <a:r>
              <a:rPr lang="en-US" sz="1200" kern="1200" dirty="0" smtClean="0">
                <a:solidFill>
                  <a:schemeClr val="tx1"/>
                </a:solidFill>
                <a:latin typeface="Arial" charset="0"/>
                <a:ea typeface="+mn-ea"/>
                <a:cs typeface="+mn-cs"/>
              </a:rPr>
              <a:t>Some tissues such as the liver and the spleen have a rich supply of capillary networks, causing them to bleed easily and profusely when injured.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Figure 32-1, Structure of blood vessels, in the textbook.</a:t>
            </a:r>
          </a:p>
          <a:p>
            <a:pPr>
              <a:buFont typeface="Arial" pitchFamily="34" charset="0"/>
              <a:buChar char="•"/>
            </a:pPr>
            <a:r>
              <a:rPr lang="en-US" sz="1200" kern="1200" dirty="0" smtClean="0">
                <a:solidFill>
                  <a:schemeClr val="tx1"/>
                </a:solidFill>
                <a:latin typeface="Arial" charset="0"/>
                <a:ea typeface="+mn-ea"/>
                <a:cs typeface="+mn-cs"/>
              </a:rPr>
              <a:t>Arteries have a thicker muscle layer and more elastic fibers than do veins.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Unlike arteries, veins contain one-way valves, which prevent blood from backing up.</a:t>
            </a:r>
          </a:p>
          <a:p>
            <a:pPr>
              <a:buFont typeface="Arial" pitchFamily="34" charset="0"/>
              <a:buChar char="•"/>
            </a:pPr>
            <a:r>
              <a:rPr lang="en-US" sz="1200" kern="1200" dirty="0" smtClean="0">
                <a:solidFill>
                  <a:schemeClr val="tx1"/>
                </a:solidFill>
                <a:latin typeface="Arial" charset="0"/>
                <a:ea typeface="+mn-ea"/>
                <a:cs typeface="+mn-cs"/>
              </a:rPr>
              <a:t>What is the term for the smallest arteries in the body? </a:t>
            </a:r>
            <a:r>
              <a:rPr lang="en-US" sz="1200" i="1" kern="1200" dirty="0" smtClean="0">
                <a:solidFill>
                  <a:schemeClr val="tx1"/>
                </a:solidFill>
                <a:latin typeface="Arial" charset="0"/>
                <a:ea typeface="+mn-ea"/>
                <a:cs typeface="+mn-cs"/>
              </a:rPr>
              <a:t>(Capillaries)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is the term for the smallest veins in the body? </a:t>
            </a:r>
            <a:r>
              <a:rPr lang="en-US" sz="1200" i="1" kern="1200" dirty="0" smtClean="0">
                <a:solidFill>
                  <a:schemeClr val="tx1"/>
                </a:solidFill>
                <a:latin typeface="Arial" charset="0"/>
                <a:ea typeface="+mn-ea"/>
                <a:cs typeface="+mn-cs"/>
              </a:rPr>
              <a:t>(Arterioles)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Veins are more fragile than arteries. Venous bleeding can be difficult to control.</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Describe the organization of the vascular system, including the capillary beds. </a:t>
            </a:r>
            <a:r>
              <a:rPr lang="en-US" sz="1200" i="1" kern="1200" dirty="0" smtClean="0">
                <a:solidFill>
                  <a:schemeClr val="tx1"/>
                </a:solidFill>
                <a:latin typeface="Arial" charset="0"/>
                <a:ea typeface="+mn-ea"/>
                <a:cs typeface="+mn-cs"/>
              </a:rPr>
              <a:t>(Arterioles transition to the capillaries, which transition to venules and veins. Capillaries are composed of endothelial cells and have no muscle fibers. Precapillary sphincters control the flow of oxygenated blood into the capillary. The walls of the capillary are one cell thick and allow selected substances, including oxygen, to diffuse through the capillary membrane into the tissue.)</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is the largest artery in the body? </a:t>
            </a:r>
            <a:r>
              <a:rPr lang="en-US" sz="1200" i="1" kern="1200" dirty="0" smtClean="0">
                <a:solidFill>
                  <a:schemeClr val="tx1"/>
                </a:solidFill>
                <a:latin typeface="Arial" charset="0"/>
                <a:ea typeface="+mn-ea"/>
                <a:cs typeface="+mn-cs"/>
              </a:rPr>
              <a:t>(Aorta)</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is the largest vein in the body? </a:t>
            </a:r>
            <a:r>
              <a:rPr lang="en-US" sz="1200" i="1" kern="1200" dirty="0" smtClean="0">
                <a:solidFill>
                  <a:schemeClr val="tx1"/>
                </a:solidFill>
                <a:latin typeface="Arial" charset="0"/>
                <a:ea typeface="+mn-ea"/>
                <a:cs typeface="+mn-cs"/>
              </a:rPr>
              <a:t>(Vena cava)</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937099C0-C8EF-41F9-A5E7-3F1B35538B11}" type="datetime1">
              <a:rPr lang="en-US" smtClean="0"/>
              <a:pPr>
                <a:defRPr/>
              </a:pPr>
              <a:t>3/13/2013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8F2A305D-7D77-46AF-8A93-46DA97E36E07}"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C4DBCEE8-4FA1-4D2B-B495-B598612F35A4}" type="slidenum">
              <a:rPr lang="en-US"/>
              <a:pPr>
                <a:defRPr/>
              </a:pPr>
              <a:t>‹#›</a:t>
            </a:fld>
            <a:r>
              <a:rPr lang="en-US" dirty="0"/>
              <a:t> of 23</a:t>
            </a: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F5E8B319-8B15-45B7-85E4-A76F0D812BAC}" type="slidenum">
              <a:rPr lang="en-US"/>
              <a:pPr>
                <a:defRPr/>
              </a:pPr>
              <a:t>‹#›</a:t>
            </a:fld>
            <a:r>
              <a:rPr lang="en-US" dirty="0"/>
              <a:t> of 23</a:t>
            </a: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252BBE9-2BA3-4E20-8B55-3B262CBF642D}" type="slidenum">
              <a:rPr lang="en-US"/>
              <a:pPr>
                <a:defRPr/>
              </a:pPr>
              <a:t>‹#›</a:t>
            </a:fld>
            <a:r>
              <a:rPr lang="en-US" dirty="0"/>
              <a:t> of 23</a:t>
            </a: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CC5ACCA-126C-4900-8D00-744BCF5BD2EC}" type="slidenum">
              <a:rPr lang="en-US"/>
              <a:pPr>
                <a:defRPr/>
              </a:pPr>
              <a:t>‹#›</a:t>
            </a:fld>
            <a:r>
              <a:rPr lang="en-US" dirty="0"/>
              <a:t> of 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2ABB60A-DE68-4DFA-8B2C-A30C6850C460}" type="slidenum">
              <a:rPr lang="en-US"/>
              <a:pPr>
                <a:defRPr/>
              </a:pPr>
              <a:t>‹#›</a:t>
            </a:fld>
            <a:r>
              <a:rPr lang="en-US" dirty="0"/>
              <a:t> of 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C4ADEDB-CB70-47FD-8FD6-13F3AC8AAD50}"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077AAC2-2483-45BC-8828-145C8F88321D}"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A0F28C-2E30-4D32-ACF1-275A3584A6B3}"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E13BA2-B9EA-4ECE-A51C-9B4432BFC2F7}"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61399-D18F-4A3B-8310-3D12D08FDEFB}"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9FB610-813D-4BEC-860F-A105C441AE5E}"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13FF1E-9340-415B-BB79-B5B439D5BB49}"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5CC9BC-4C42-4697-A4A7-18D6C7DC1144}" type="datetime1">
              <a:rPr lang="en-US" smtClean="0"/>
              <a:pPr/>
              <a:t>3/13/2013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216310-71DC-4EBC-BB45-AEAA2B90DC50}" type="datetime1">
              <a:rPr lang="en-US" smtClean="0"/>
              <a:pPr/>
              <a:t>3/13/2013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5841C-56B4-40D0-AF07-90C63046A2CD}" type="datetime1">
              <a:rPr lang="en-US" smtClean="0"/>
              <a:pPr/>
              <a:t>3/13/2013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3F302-7601-4205-A5C7-99C9EF03135B}"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5332B-480C-4E84-A6E3-8A576E01227D}"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7D0A5-DE75-4B57-8CBB-A2F306A7F10E}"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10784-1763-4446-A64B-4060F2CD0EEA}"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8E352B-5088-4074-B926-8BEA0CD323C0}"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3D104-CEDD-4A9F-97E5-DB79CCEA4770}"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CDE748-A9BA-4075-817F-1B6DB3428119}"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DD64A0-9B0A-48C1-84E2-7D1807015280}"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A3361-A2C6-4DFF-B599-88A8860328ED}"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C73B62-43B2-425B-89A0-FF6DB066A6C8}" type="datetime1">
              <a:rPr lang="en-US" smtClean="0"/>
              <a:pPr/>
              <a:t>3/13/2013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4BF0E4-7104-4239-94D6-2DB311D3ED9D}" type="datetime1">
              <a:rPr lang="en-US" smtClean="0"/>
              <a:pPr/>
              <a:t>3/13/2013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F49E1-C659-48BF-B128-22CFD28D189D}" type="datetime1">
              <a:rPr lang="en-US" smtClean="0"/>
              <a:pPr/>
              <a:t>3/13/2013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BF3C9-EA28-42BA-BB80-B4BF5DC6531D}"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FFCED-B0CC-44FD-B6BD-AE2A6C0D9EBC}"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90F911-1436-49A0-A674-EA7E2E9D7125}"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2AA7D-1C4F-457C-986D-075FF683FB47}"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EFABB142-6779-4C37-A9E2-4B83D8F0ACC9}" type="datetime1">
              <a:rPr lang="en-US" smtClean="0"/>
              <a:pPr>
                <a:defRPr/>
              </a:pPr>
              <a:t>3/13/2013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7F252F-25BA-4112-A54A-7F09938E225C}"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9A75CCA1-CF30-4F70-9DDA-BF0AEB03C473}"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ECF275F9-5E3C-4026-BDA1-DED1E20EBC7B}" type="datetime1">
              <a:rPr lang="en-US" smtClean="0"/>
              <a:pPr>
                <a:defRPr/>
              </a:pPr>
              <a:t>3/13/2013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C071E5C6-F8FA-422E-9EF1-8E8234012A30}" type="datetime1">
              <a:rPr lang="en-US" smtClean="0"/>
              <a:pPr>
                <a:defRPr/>
              </a:pPr>
              <a:t>3/13/2013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11E10106-1433-450A-8D9C-9939D82D28D5}" type="datetime1">
              <a:rPr lang="en-US" smtClean="0"/>
              <a:pPr>
                <a:defRPr/>
              </a:pPr>
              <a:t>3/13/2013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3A3E6247-1ED8-4256-BB5A-9B835FBD26E2}" type="datetime1">
              <a:rPr lang="en-US" smtClean="0"/>
              <a:pPr>
                <a:defRPr/>
              </a:pPr>
              <a:t>3/13/2013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830302A9-24F0-4FE5-B2AB-C1483C92FABE}" type="datetime1">
              <a:rPr lang="en-US" smtClean="0"/>
              <a:pPr>
                <a:defRPr/>
              </a:pPr>
              <a:t>3/13/2013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4586A6F0-6C1F-446B-A225-6B4BEA1C1A4B}" type="datetime1">
              <a:rPr lang="en-US" smtClean="0"/>
              <a:pPr>
                <a:defRPr/>
              </a:pPr>
              <a:t>3/13/2013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1B4F983-1A60-47D7-8ADA-0C3A43DB7427}"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5D757126-08E2-49E6-9703-425357D664F6}"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3672C8-02C3-439F-A61C-B709F986AD20}"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61E7E7-9129-4335-9BEB-92FDA2ECA1D6}"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625CB-B8A7-4A09-82D0-81A8B55B67CD}"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E86E98-1929-4170-9B78-6B3880FA22E8}"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20A798-F378-4064-A3B5-B057E46BC3BF}"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C605F3-EF53-46BE-8835-07D92414E9BE}" type="datetime1">
              <a:rPr lang="en-US" smtClean="0"/>
              <a:pPr/>
              <a:t>3/13/2013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B6B999-10C7-4001-B6FE-2DF77A8DCA39}" type="datetime1">
              <a:rPr lang="en-US" smtClean="0"/>
              <a:pPr/>
              <a:t>3/13/2013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97707-3394-430B-89F0-7B90A8B791EE}" type="datetime1">
              <a:rPr lang="en-US" smtClean="0"/>
              <a:pPr/>
              <a:t>3/13/2013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B2A8D-3C88-454C-B780-4247107359AF}"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B3683-CF53-4B9C-8744-F367952EEC4D}"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5001B-ECD2-4743-B356-AD5EDED97928}"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CC84E-58A8-49BC-8010-99690E1A0578}"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479FC6-663D-40AC-93EA-A861DFFC3F56}" type="datetime1">
              <a:rPr lang="en-US" smtClean="0"/>
              <a:pPr/>
              <a:t>3/13/2013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2C60E3-4BA6-4D09-BDFD-BD6AFF1A8DB3}"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80E1B-1F33-4F52-B0BC-FB8ADBE57E19}"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03F1A1-2708-4F19-B7A7-8857884FCECE}"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5A14A1-FD80-464F-A380-72679EEF0A1A}"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63334D-D791-4901-89AA-9873894EA133}" type="datetime1">
              <a:rPr lang="en-US" smtClean="0"/>
              <a:pPr/>
              <a:t>3/13/2013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CE369-9355-435D-ACC9-8C57B6731A06}" type="datetime1">
              <a:rPr lang="en-US" smtClean="0"/>
              <a:pPr/>
              <a:t>3/13/2013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02A9A-047D-4740-B3C9-CCC151F5B2FF}" type="datetime1">
              <a:rPr lang="en-US" smtClean="0"/>
              <a:pPr/>
              <a:t>3/13/2013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AF7E3-E746-40AF-8CA6-0058D2C5C5D1}"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94664-1DEF-4AFF-B02E-C4FE01B0CADE}"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973D1-565F-4074-98CE-34BF356B4B62}"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C34374-591F-4388-8BF1-0B0C95FB49B7}" type="datetime1">
              <a:rPr lang="en-US" smtClean="0"/>
              <a:pPr/>
              <a:t>3/13/2013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D3815D-894B-40C0-BC72-324A470B508F}"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876A75-A3D9-40B1-8123-5AA277054BE1}"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54ADEF-34DA-4052-87FC-931428C496E2}"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B4FE48-247B-437F-9D25-0AA73641A065}"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76CB14-7216-45E1-927B-84F508B33655}"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E8172B-6CE8-49B4-9238-006B8DE238F4}" type="datetime1">
              <a:rPr lang="en-US" smtClean="0"/>
              <a:pPr/>
              <a:t>3/13/2013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F5370F-404F-4334-9D2C-F3951A455AB8}" type="datetime1">
              <a:rPr lang="en-US" smtClean="0"/>
              <a:pPr/>
              <a:t>3/13/2013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E3715-B213-48EF-8341-CD53981F5A3A}" type="datetime1">
              <a:rPr lang="en-US" smtClean="0"/>
              <a:pPr/>
              <a:t>3/13/2013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31341-C6C5-4F51-9B36-B38DCCC3239F}"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30000-D812-493C-8DF6-4ABAC173F269}"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2ECEE-07BF-405B-82FE-F00B6530E4E6}" type="datetime1">
              <a:rPr lang="en-US" smtClean="0"/>
              <a:pPr/>
              <a:t>3/13/2013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95186-F234-40D0-8C94-2F95F7A7C1CC}"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ACA49-E9D0-4313-94C2-78E12C7761DF}"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73AAE614-CDC2-4B8B-91A0-DCCE12D10285}" type="datetime1">
              <a:rPr lang="en-US" smtClean="0"/>
              <a:pPr>
                <a:defRPr/>
              </a:pPr>
              <a:t>3/13/2013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11AF8EE2-AB05-4B41-8240-1CB5B430E99A}"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DEF73F0E-1BF0-41DE-947C-3589777C19F3}" type="datetime1">
              <a:rPr lang="en-US" smtClean="0"/>
              <a:pPr>
                <a:defRPr/>
              </a:pPr>
              <a:t>3/13/2013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06340781-E058-4EB1-A3A9-F2B463FF1F6D}" type="datetime1">
              <a:rPr lang="en-US" smtClean="0"/>
              <a:pPr>
                <a:defRPr/>
              </a:pPr>
              <a:t>3/13/2013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8EEB9285-76E2-490F-8E82-022754584950}" type="datetime1">
              <a:rPr lang="en-US" smtClean="0"/>
              <a:pPr>
                <a:defRPr/>
              </a:pPr>
              <a:t>3/13/2013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CFD3DAB1-0798-4A4D-A03A-69194E285522}" type="datetime1">
              <a:rPr lang="en-US" smtClean="0"/>
              <a:pPr>
                <a:defRPr/>
              </a:pPr>
              <a:t>3/13/2013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A816A147-9AC7-4FAE-8AA5-AE82964893AE}" type="datetime1">
              <a:rPr lang="en-US" smtClean="0"/>
              <a:pPr>
                <a:defRPr/>
              </a:pPr>
              <a:t>3/13/2013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CA6860DA-F40F-436D-9245-17FD170D8FFF}" type="datetime1">
              <a:rPr lang="en-US" smtClean="0"/>
              <a:pPr>
                <a:defRPr/>
              </a:pPr>
              <a:t>3/13/2013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EAC6E-8929-4C31-A707-886B26A941CD}"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3322616-3D2E-432B-BE4B-9CC477FD8B6D}"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4ED388BF-23A1-4E19-8AC4-2860790CD274}"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DFA49FAE-2435-4476-8ECF-23A2F25D5733}" type="datetime1">
              <a:rPr lang="en-US" smtClean="0"/>
              <a:pPr>
                <a:defRPr/>
              </a:pPr>
              <a:t>3/13/2013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13BCF00F-01DB-4608-9CC7-75E0A4080821}"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6C6C86E1-F998-4CB4-B5C0-82C55958AE5E}" type="datetime1">
              <a:rPr lang="en-US" smtClean="0"/>
              <a:pPr>
                <a:defRPr/>
              </a:pPr>
              <a:t>3/13/2013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6891C28A-E4B9-47CB-AC09-F82363B9A338}" type="datetime1">
              <a:rPr lang="en-US" smtClean="0"/>
              <a:pPr>
                <a:defRPr/>
              </a:pPr>
              <a:t>3/13/2013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5E283CEF-C002-4785-8B4F-BA8612CA440F}" type="datetime1">
              <a:rPr lang="en-US" smtClean="0"/>
              <a:pPr>
                <a:defRPr/>
              </a:pPr>
              <a:t>3/13/2013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DFAC82A0-3EB0-4691-9784-0017CD9F0234}" type="datetime1">
              <a:rPr lang="en-US" smtClean="0"/>
              <a:pPr>
                <a:defRPr/>
              </a:pPr>
              <a:t>3/13/2013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04EFC699-9EDE-4DD1-803C-FA0F1D1D8727}" type="datetime1">
              <a:rPr lang="en-US" smtClean="0"/>
              <a:pPr>
                <a:defRPr/>
              </a:pPr>
              <a:t>3/13/2013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952171EC-D21D-4C93-B9E8-E262C575FDE6}" type="datetime1">
              <a:rPr lang="en-US" smtClean="0"/>
              <a:pPr>
                <a:defRPr/>
              </a:pPr>
              <a:t>3/13/2013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8131C-A8B0-49E3-82B5-709B07C6EBF1}"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248B04F-9102-4AFA-A03F-B31BE7829398}"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C2BE7121-0B75-4DF8-BE3E-4D9EA816BF38}"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BBBAB570-2965-40EF-BD2D-45440FE59108}" type="datetime1">
              <a:rPr lang="en-US" smtClean="0"/>
              <a:pPr>
                <a:defRPr/>
              </a:pPr>
              <a:t>3/13/2013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CF053810-90CF-4C0B-B942-3FD4FD491A70}"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18593F60-1E4D-49DA-89F0-026B6433D277}" type="datetime1">
              <a:rPr lang="en-US" smtClean="0"/>
              <a:pPr>
                <a:defRPr/>
              </a:pPr>
              <a:t>3/13/2013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5F199AC0-9BA6-441F-B739-D40B6D2C9E06}" type="datetime1">
              <a:rPr lang="en-US" smtClean="0"/>
              <a:pPr>
                <a:defRPr/>
              </a:pPr>
              <a:t>3/13/2013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19CA1DA7-7BFA-4551-8A07-E194DCE1F973}" type="datetime1">
              <a:rPr lang="en-US" smtClean="0"/>
              <a:pPr>
                <a:defRPr/>
              </a:pPr>
              <a:t>3/13/2013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D196AC48-F43A-4404-96C9-79BAD61AF502}" type="datetime1">
              <a:rPr lang="en-US" smtClean="0"/>
              <a:pPr>
                <a:defRPr/>
              </a:pPr>
              <a:t>3/13/2013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678F0F63-E389-4297-BD59-9DB76C4DF32F}" type="datetime1">
              <a:rPr lang="en-US" smtClean="0"/>
              <a:pPr>
                <a:defRPr/>
              </a:pPr>
              <a:t>3/13/2013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0B645541-A4D6-4B4D-B392-CE96CF1434E4}" type="datetime1">
              <a:rPr lang="en-US" smtClean="0"/>
              <a:pPr>
                <a:defRPr/>
              </a:pPr>
              <a:t>3/13/2013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377F0A59-102A-4979-9D35-E7EC79ED3CEB}"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CEBBF-D712-44D2-A560-BB7410EE126B}"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611DB4FD-4232-4DD1-98E4-DEB5C5DAAB6E}"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749F2C35-6A29-4FC8-8001-DFC7648C41D7}"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818F0336-5D9B-4BBA-8746-2485F2EA3A7B}" type="datetime1">
              <a:rPr lang="en-US" smtClean="0"/>
              <a:pPr>
                <a:defRPr/>
              </a:pPr>
              <a:t>3/13/2013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5921D8FB-5E81-466E-AAF8-D6DADB2238B6}"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AF9AC555-0E4D-4D6E-AF1E-5C40A9D5B7FC}" type="datetime1">
              <a:rPr lang="en-US" smtClean="0"/>
              <a:pPr>
                <a:defRPr/>
              </a:pPr>
              <a:t>3/13/2013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5A7723D1-FF3C-42D4-BC00-AFCBFDE039BA}" type="datetime1">
              <a:rPr lang="en-US" smtClean="0"/>
              <a:pPr>
                <a:defRPr/>
              </a:pPr>
              <a:t>3/13/2013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7A84A4A7-6A01-41B2-8950-1F6CC5F0D26F}" type="datetime1">
              <a:rPr lang="en-US" smtClean="0"/>
              <a:pPr>
                <a:defRPr/>
              </a:pPr>
              <a:t>3/13/2013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6C3F45A3-C56C-419D-9432-842386181C3D}" type="datetime1">
              <a:rPr lang="en-US" smtClean="0"/>
              <a:pPr>
                <a:defRPr/>
              </a:pPr>
              <a:t>3/13/2013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6B4ED639-094E-4908-A10D-94BB0D23188D}" type="datetime1">
              <a:rPr lang="en-US" smtClean="0"/>
              <a:pPr>
                <a:defRPr/>
              </a:pPr>
              <a:t>3/13/2013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84D13C3D-1689-4819-936A-2C9E2F9BF0C7}" type="datetime1">
              <a:rPr lang="en-US" smtClean="0"/>
              <a:pPr>
                <a:defRPr/>
              </a:pPr>
              <a:t>3/13/2013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B2D52-0AB4-4CA4-92E2-188EC68C6D1B}"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5AF4322C-2457-4B5B-A4C3-A94ECEAD84FD}"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6DE654A8-8FC0-4CFF-91CD-86D6A868303D}"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5CCC83E9-CABE-497B-8D49-D409D08BEF82}" type="datetime1">
              <a:rPr lang="en-US" smtClean="0"/>
              <a:pPr>
                <a:defRPr/>
              </a:pPr>
              <a:t>3/13/2013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C7769804-EACC-416C-82D0-BE9E5108CD83}"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1D9629B3-A6A8-4682-BFC1-2E8E4CEBFFCA}" type="datetime1">
              <a:rPr lang="en-US" smtClean="0"/>
              <a:pPr>
                <a:defRPr/>
              </a:pPr>
              <a:t>3/13/2013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FF553506-6FA4-41BA-ABDA-0D3525E7AAA0}" type="datetime1">
              <a:rPr lang="en-US" smtClean="0"/>
              <a:pPr>
                <a:defRPr/>
              </a:pPr>
              <a:t>3/13/2013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7FF4EB68-BA45-46CC-B669-0ED3E5A8E538}" type="datetime1">
              <a:rPr lang="en-US" smtClean="0"/>
              <a:pPr>
                <a:defRPr/>
              </a:pPr>
              <a:t>3/13/2013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3003F56F-1FDF-45E3-8A6A-BCD6785474E9}" type="datetime1">
              <a:rPr lang="en-US" smtClean="0"/>
              <a:pPr>
                <a:defRPr/>
              </a:pPr>
              <a:t>3/13/2013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DA738AC9-EFE7-4497-975A-AB9717262DE6}" type="datetime1">
              <a:rPr lang="en-US" smtClean="0"/>
              <a:pPr>
                <a:defRPr/>
              </a:pPr>
              <a:t>3/13/2013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DA289BEA-96C8-4CD0-8B98-62D148A9EC7F}" type="datetime1">
              <a:rPr lang="en-US" smtClean="0"/>
              <a:pPr>
                <a:defRPr/>
              </a:pPr>
              <a:t>3/13/2013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11694F64-17B4-427C-8DA5-F77250AB4448}" type="datetime1">
              <a:rPr lang="en-US" smtClean="0"/>
              <a:pPr>
                <a:defRPr/>
              </a:pPr>
              <a:t>3/13/2013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87157DAE-6D99-4CF0-981E-A83181DBE810}"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819B9AE-490C-411F-8EEA-95795EEBAAD4}"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5E249859-1D25-4C40-BED7-AE53DB82E462}" type="datetime1">
              <a:rPr lang="en-US" smtClean="0"/>
              <a:pPr>
                <a:defRPr/>
              </a:pPr>
              <a:t>3/13/2013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343FBDE-043E-42C6-9EDE-13F153FEB9E1}"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6687F2C8-AB22-4107-92B3-351693C28D9D}" type="datetime1">
              <a:rPr lang="en-US" smtClean="0"/>
              <a:pPr>
                <a:defRPr/>
              </a:pPr>
              <a:t>3/13/2013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8E0D144F-3CFE-45A4-8BEA-FAC2CCC0485A}" type="datetime1">
              <a:rPr lang="en-US" smtClean="0"/>
              <a:pPr>
                <a:defRPr/>
              </a:pPr>
              <a:t>3/13/2013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B96F200B-F105-4844-9C75-279E2E50CD79}" type="datetime1">
              <a:rPr lang="en-US" smtClean="0"/>
              <a:pPr>
                <a:defRPr/>
              </a:pPr>
              <a:t>3/13/2013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D05E291A-515A-44CF-B397-3C813E20E5F7}" type="datetime1">
              <a:rPr lang="en-US" smtClean="0"/>
              <a:pPr>
                <a:defRPr/>
              </a:pPr>
              <a:t>3/13/2013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68E97950-D298-43D4-A568-7614906EAC07}" type="datetime1">
              <a:rPr lang="en-US" smtClean="0"/>
              <a:pPr>
                <a:defRPr/>
              </a:pPr>
              <a:t>3/13/2013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E98C0143-C67E-476B-867B-748F9FBDB125}" type="datetime1">
              <a:rPr lang="en-US" smtClean="0"/>
              <a:pPr>
                <a:defRPr/>
              </a:pPr>
              <a:t>3/13/2013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F9DAA24E-B889-4148-A703-63D6AD93AAD0}" type="datetime1">
              <a:rPr lang="en-US" smtClean="0"/>
              <a:pPr>
                <a:defRPr/>
              </a:pPr>
              <a:t>3/13/2013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B22F0509-C2D9-4536-82BA-536EB3C283A9}"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605286FE-BA54-437D-A1E1-0C6B5A5065E2}"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84FB-A617-466E-853C-F9C2A614270F}"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03E17-F05D-41BB-9B8E-F18D81BE47F5}"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D766B1-90E6-4028-A5C1-D2EF32A8CFA4}"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909587-A398-4EA1-8D54-CE89BA36DAA9}"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361345-70F5-4B85-B111-B296D890E9BE}" type="datetime1">
              <a:rPr lang="en-US" smtClean="0"/>
              <a:pPr/>
              <a:t>3/13/2013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E9E3A6-117F-4FF6-8D17-E7467E0A083C}" type="datetime1">
              <a:rPr lang="en-US" smtClean="0"/>
              <a:pPr/>
              <a:t>3/13/2013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542E7-139D-4980-B98A-99A4CC568F40}" type="datetime1">
              <a:rPr lang="en-US" smtClean="0"/>
              <a:pPr/>
              <a:t>3/13/2013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C414FF-B6C2-4802-889B-B5E65C8AB3A6}"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ECC3BD62-DF80-4459-BA94-CE1946CBB644}" type="datetime1">
              <a:rPr lang="en-US" smtClean="0"/>
              <a:pPr>
                <a:defRPr/>
              </a:pPr>
              <a:t>3/13/2013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49E9F7-CFFB-4C2A-8ADC-3830DACDC3BC}" type="datetime1">
              <a:rPr lang="en-US" smtClean="0"/>
              <a:pPr/>
              <a:t>3/13/2013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767AB-1AEE-4BC8-8685-97946697583F}"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30360-53AD-4889-882A-A0F191203B19}" type="datetime1">
              <a:rPr lang="en-US" smtClean="0"/>
              <a:pPr/>
              <a:t>3/13/2013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F7084672-4D81-42B2-B501-B646E58FF8DF}" type="datetime1">
              <a:rPr lang="en-US" smtClean="0"/>
              <a:pPr>
                <a:defRPr/>
              </a:pPr>
              <a:t>3/13/2013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80AAEB2-4E2A-41B9-ADCE-F5E30E8C042C}"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ED624AAD-C426-4031-A9CE-9C3B03082BCA}" type="datetime1">
              <a:rPr lang="en-US" smtClean="0"/>
              <a:pPr>
                <a:defRPr/>
              </a:pPr>
              <a:t>3/13/2013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0C4B7835-EF5B-429C-9ACB-84CD34F04A0D}" type="datetime1">
              <a:rPr lang="en-US" smtClean="0"/>
              <a:pPr>
                <a:defRPr/>
              </a:pPr>
              <a:t>3/13/2013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AD717A24-3214-4175-8451-516C56C06E6C}" type="datetime1">
              <a:rPr lang="en-US" smtClean="0"/>
              <a:pPr>
                <a:defRPr/>
              </a:pPr>
              <a:t>3/13/2013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1C615D67-6DA2-462E-8F3C-1C6B81CB54F6}" type="datetime1">
              <a:rPr lang="en-US" smtClean="0"/>
              <a:pPr>
                <a:defRPr/>
              </a:pPr>
              <a:t>3/13/2013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7E93EAA7-0C56-4FCF-B2DB-673C0C3274E6}" type="datetime1">
              <a:rPr lang="en-US" smtClean="0"/>
              <a:pPr>
                <a:defRPr/>
              </a:pPr>
              <a:t>3/13/2013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FC74966B-2F75-4D3F-885E-21A7E2728C11}" type="datetime1">
              <a:rPr lang="en-US" smtClean="0"/>
              <a:pPr>
                <a:defRPr/>
              </a:pPr>
              <a:t>3/13/2013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2E3A5C9D-7A8B-4E9A-9629-00C011DE11B1}" type="datetime1">
              <a:rPr lang="en-US" smtClean="0"/>
              <a:pPr>
                <a:defRPr/>
              </a:pPr>
              <a:t>3/13/2013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A4E2B802-86E7-4060-B7AA-CD1A7D8BD3EB}"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17405A6-4CDC-42E5-8A8C-21C4C927BC23}"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19330" name="Rectangle 2"/>
          <p:cNvSpPr>
            <a:spLocks noGrp="1" noChangeArrowheads="1"/>
          </p:cNvSpPr>
          <p:nvPr>
            <p:ph type="ctrTitle" sz="quarter"/>
          </p:nvPr>
        </p:nvSpPr>
        <p:spPr>
          <a:xfrm>
            <a:off x="685800" y="1143000"/>
            <a:ext cx="7772400" cy="1143000"/>
          </a:xfrm>
        </p:spPr>
        <p:txBody>
          <a:bodyPr/>
          <a:lstStyle>
            <a:lvl1pPr>
              <a:defRPr sz="3200"/>
            </a:lvl1pPr>
          </a:lstStyle>
          <a:p>
            <a:r>
              <a:rPr lang="en-GB"/>
              <a:t>Click to edit Master title style</a:t>
            </a:r>
          </a:p>
        </p:txBody>
      </p:sp>
      <p:sp>
        <p:nvSpPr>
          <p:cNvPr id="2019331" name="Rectangle 3"/>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2" pitchFamily="18" charset="2"/>
              <a:buNone/>
              <a:defRPr/>
            </a:lvl1pPr>
          </a:lstStyle>
          <a:p>
            <a:r>
              <a:rPr lang="en-GB"/>
              <a:t>Click to edit Master subtitle style</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5263"/>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5263"/>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8E680A4D-2AF8-48CD-9D60-75C23AE05D39}" type="datetime1">
              <a:rPr lang="en-US" smtClean="0"/>
              <a:pPr>
                <a:defRPr/>
              </a:pPr>
              <a:t>3/13/2013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91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691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23426" name="Rectangle 2"/>
          <p:cNvSpPr>
            <a:spLocks noGrp="1" noChangeArrowheads="1"/>
          </p:cNvSpPr>
          <p:nvPr>
            <p:ph type="ctrTitle"/>
          </p:nvPr>
        </p:nvSpPr>
        <p:spPr>
          <a:xfrm>
            <a:off x="685800" y="990600"/>
            <a:ext cx="7772400" cy="990600"/>
          </a:xfrm>
          <a:solidFill>
            <a:srgbClr val="000099"/>
          </a:solidFill>
        </p:spPr>
        <p:txBody>
          <a:bodyPr/>
          <a:lstStyle>
            <a:lvl1pPr>
              <a:defRPr>
                <a:solidFill>
                  <a:schemeClr val="tx2"/>
                </a:solidFill>
              </a:defRPr>
            </a:lvl1pPr>
          </a:lstStyle>
          <a:p>
            <a:r>
              <a:rPr lang="en-US"/>
              <a:t>Click to edit Master title style</a:t>
            </a:r>
          </a:p>
        </p:txBody>
      </p:sp>
      <p:sp>
        <p:nvSpPr>
          <p:cNvPr id="2023427" name="Rectangle 3" descr="Purple mesh"/>
          <p:cNvSpPr>
            <a:spLocks noGrp="1" noChangeArrowheads="1"/>
          </p:cNvSpPr>
          <p:nvPr>
            <p:ph type="subTitle" idx="1"/>
          </p:nvPr>
        </p:nvSpPr>
        <p:spPr>
          <a:xfrm>
            <a:off x="685800" y="2057400"/>
            <a:ext cx="7769225" cy="3124200"/>
          </a:xfrm>
          <a:blipFill dpi="0" rotWithShape="0">
            <a:blip r:embed="rId2" cstate="print">
              <a:alphaModFix amt="32000"/>
            </a:blip>
            <a:srcRect/>
            <a:tile tx="0" ty="0" sx="100000" sy="100000" flip="none" algn="tl"/>
          </a:blipFill>
          <a:ln>
            <a:solidFill>
              <a:srgbClr val="FF15C2"/>
            </a:solidFill>
          </a:ln>
        </p:spPr>
        <p:txBody>
          <a:bodyPr anchor="ctr" anchorCtr="1"/>
          <a:lstStyle>
            <a:lvl1pPr marL="0" indent="0" algn="ctr">
              <a:buFont typeface="Wingdings 2" pitchFamily="18" charset="2"/>
              <a:buNone/>
              <a:defRPr sz="4000" b="1" i="1"/>
            </a:lvl1pPr>
          </a:lstStyle>
          <a:p>
            <a:r>
              <a:rPr lang="en-US"/>
              <a:t>Click to edit Master subtitle style</a:t>
            </a:r>
          </a:p>
        </p:txBody>
      </p:sp>
      <p:sp>
        <p:nvSpPr>
          <p:cNvPr id="4" name="Rectangle 4"/>
          <p:cNvSpPr>
            <a:spLocks noGrp="1" noChangeArrowheads="1"/>
          </p:cNvSpPr>
          <p:nvPr>
            <p:ph type="ftr" sz="quarter" idx="10"/>
          </p:nvPr>
        </p:nvSpPr>
        <p:spPr bwMode="auto">
          <a:xfrm>
            <a:off x="2057400" y="6477000"/>
            <a:ext cx="5410200" cy="277813"/>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0" hangingPunct="0">
              <a:defRPr sz="1000">
                <a:latin typeface="+mj-lt"/>
                <a:cs typeface="+mn-cs"/>
              </a:defRPr>
            </a:lvl1pPr>
          </a:lstStyle>
          <a:p>
            <a:pPr>
              <a:defRPr/>
            </a:pPr>
            <a:r>
              <a:rPr lang="en-US" smtClean="0"/>
              <a:t>Copyright ©2013 by Elsevier Inc. All rights reserved</a:t>
            </a:r>
            <a:endParaRPr lang="en-US" dirty="0"/>
          </a:p>
        </p:txBody>
      </p:sp>
      <p:sp>
        <p:nvSpPr>
          <p:cNvPr id="5" name="Rectangle 5"/>
          <p:cNvSpPr>
            <a:spLocks noGrp="1" noChangeArrowheads="1"/>
          </p:cNvSpPr>
          <p:nvPr>
            <p:ph type="sldNum" sz="quarter" idx="11"/>
          </p:nvPr>
        </p:nvSpPr>
        <p:spPr/>
        <p:txBody>
          <a:bodyPr/>
          <a:lstStyle>
            <a:lvl1pPr>
              <a:defRPr/>
            </a:lvl1pPr>
          </a:lstStyle>
          <a:p>
            <a:pPr>
              <a:defRPr/>
            </a:pPr>
            <a:fld id="{2E84B06E-7C61-4B3F-832C-988A8E0C3EBE}" type="slidenum">
              <a:rPr lang="en-US"/>
              <a:pPr>
                <a:defRPr/>
              </a:pPr>
              <a:t>‹#›</a:t>
            </a:fld>
            <a:r>
              <a:rPr lang="en-US" dirty="0"/>
              <a:t> of 23</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64D8F32-3F19-44F5-8DE9-41BCEC6A04D9}" type="slidenum">
              <a:rPr lang="en-US"/>
              <a:pPr>
                <a:defRPr/>
              </a:pPr>
              <a:t>‹#›</a:t>
            </a:fld>
            <a:r>
              <a:rPr lang="en-US" dirty="0"/>
              <a:t> of 23</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9942B17E-D8B7-477A-B295-E6A402E85C3B}" type="slidenum">
              <a:rPr lang="en-US"/>
              <a:pPr>
                <a:defRPr/>
              </a:pPr>
              <a:t>‹#›</a:t>
            </a:fld>
            <a:r>
              <a:rPr lang="en-US" dirty="0"/>
              <a:t> of 23</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0BDBDDA-E7C3-4E12-9B2B-0476639EEAF8}" type="slidenum">
              <a:rPr lang="en-US"/>
              <a:pPr>
                <a:defRPr/>
              </a:pPr>
              <a:t>‹#›</a:t>
            </a:fld>
            <a:r>
              <a:rPr lang="en-US" dirty="0"/>
              <a:t> of 23</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6DAB506D-0664-4269-8127-9E2396CAC18F}" type="slidenum">
              <a:rPr lang="en-US"/>
              <a:pPr>
                <a:defRPr/>
              </a:pPr>
              <a:t>‹#›</a:t>
            </a:fld>
            <a:r>
              <a:rPr lang="en-US" dirty="0"/>
              <a:t> of 23</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31830AB5-CA39-40E8-B8D7-FB1D60E085B4}" type="slidenum">
              <a:rPr lang="en-US"/>
              <a:pPr>
                <a:defRPr/>
              </a:pPr>
              <a:t>‹#›</a:t>
            </a:fld>
            <a:r>
              <a:rPr lang="en-US" dirty="0"/>
              <a:t> of 23</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3D5F5819-74C3-4F37-BD75-3C9D316431AC}" type="datetime1">
              <a:rPr lang="en-US" smtClean="0"/>
              <a:pPr>
                <a:defRPr/>
              </a:pPr>
              <a:t>3/13/2013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11B6B34-2F42-438A-AB8F-EE987AF17F85}" type="slidenum">
              <a:rPr lang="en-US"/>
              <a:pPr>
                <a:defRPr/>
              </a:pPr>
              <a:t>‹#›</a:t>
            </a:fld>
            <a:r>
              <a:rPr lang="en-US" dirty="0"/>
              <a:t> of 23</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2674805-5344-4E5C-A125-5682680581C5}" type="slidenum">
              <a:rPr lang="en-US"/>
              <a:pPr>
                <a:defRPr/>
              </a:pPr>
              <a:t>‹#›</a:t>
            </a:fld>
            <a:r>
              <a:rPr lang="en-US" dirty="0"/>
              <a:t> of 23</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FB23F39-5983-423E-8044-AE51D0830F94}" type="slidenum">
              <a:rPr lang="en-US"/>
              <a:pPr>
                <a:defRPr/>
              </a:pPr>
              <a:t>‹#›</a:t>
            </a:fld>
            <a:r>
              <a:rPr lang="en-US" dirty="0"/>
              <a:t> of 23</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02AF6BF-B2EF-4DEC-9F18-DED23CBCF294}" type="slidenum">
              <a:rPr lang="en-US"/>
              <a:pPr>
                <a:defRPr/>
              </a:pPr>
              <a:t>‹#›</a:t>
            </a:fld>
            <a:r>
              <a:rPr lang="en-US" dirty="0"/>
              <a:t> of 23</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B2A97D0-C87F-4734-8561-ECBD58A951D6}" type="slidenum">
              <a:rPr lang="en-US"/>
              <a:pPr>
                <a:defRPr/>
              </a:pPr>
              <a:t>‹#›</a:t>
            </a:fld>
            <a:r>
              <a:rPr lang="en-US" dirty="0"/>
              <a:t> of 23</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25474" name="Rectangle 2" descr="Purple mesh"/>
          <p:cNvSpPr>
            <a:spLocks noGrp="1" noChangeArrowheads="1"/>
          </p:cNvSpPr>
          <p:nvPr>
            <p:ph type="ctrTitle"/>
          </p:nvPr>
        </p:nvSpPr>
        <p:spPr bwMode="auto">
          <a:xfrm>
            <a:off x="381000" y="609600"/>
            <a:ext cx="8382000" cy="4267200"/>
          </a:xfrm>
          <a:prstGeom prst="rect">
            <a:avLst/>
          </a:prstGeom>
          <a:blipFill dpi="0" rotWithShape="1">
            <a:blip r:embed="rId2" cstate="print">
              <a:alphaModFix amt="32000"/>
            </a:blip>
            <a:srcRect/>
            <a:tile tx="0" ty="0" sx="100000" sy="100000" flip="none" algn="tl"/>
          </a:blipFill>
          <a:ln w="12700">
            <a:solidFill>
              <a:srgbClr val="00FF00"/>
            </a:solidFill>
            <a:miter lim="800000"/>
            <a:headEnd/>
            <a:tailEnd/>
          </a:ln>
        </p:spPr>
        <p:txBody>
          <a:bodyPr vert="horz" wrap="square" lIns="92075" tIns="46038" rIns="92075" bIns="46038" numCol="1" anchor="ctr" anchorCtr="0" compatLnSpc="1">
            <a:prstTxWarp prst="textNoShape">
              <a:avLst/>
            </a:prstTxWarp>
          </a:bodyPr>
          <a:lstStyle>
            <a:lvl1pPr>
              <a:defRPr b="1" i="1">
                <a:solidFill>
                  <a:schemeClr val="tx2"/>
                </a:solidFill>
              </a:defRPr>
            </a:lvl1pPr>
          </a:lstStyle>
          <a:p>
            <a:r>
              <a:rPr lang="en-US"/>
              <a:t>Welcome to</a:t>
            </a:r>
            <a:br>
              <a:rPr lang="en-US"/>
            </a:br>
            <a:r>
              <a:rPr lang="en-US"/>
              <a:t>Wong and Perry</a:t>
            </a:r>
            <a:br>
              <a:rPr lang="en-US"/>
            </a:br>
            <a:r>
              <a:rPr lang="en-US"/>
              <a:t>Maternal Child Nursing Care, 3/e</a:t>
            </a:r>
            <a:br>
              <a:rPr lang="en-US"/>
            </a:br>
            <a:r>
              <a:rPr lang="en-US"/>
              <a:t/>
            </a:r>
            <a:br>
              <a:rPr lang="en-US"/>
            </a:br>
            <a:r>
              <a:rPr lang="en-US"/>
              <a:t>Chapter XX</a:t>
            </a:r>
            <a:br>
              <a:rPr lang="en-US"/>
            </a:br>
            <a:endParaRPr lang="en-US"/>
          </a:p>
        </p:txBody>
      </p:sp>
      <p:sp>
        <p:nvSpPr>
          <p:cNvPr id="3" name="Rectangle 3"/>
          <p:cNvSpPr>
            <a:spLocks noGrp="1" noChangeArrowheads="1"/>
          </p:cNvSpPr>
          <p:nvPr>
            <p:ph type="sldNum" sz="quarter" idx="10"/>
          </p:nvPr>
        </p:nvSpPr>
        <p:spPr/>
        <p:txBody>
          <a:bodyPr/>
          <a:lstStyle>
            <a:lvl1pPr>
              <a:defRPr/>
            </a:lvl1pPr>
          </a:lstStyle>
          <a:p>
            <a:pPr>
              <a:defRPr/>
            </a:pPr>
            <a:fld id="{AEA7246A-5289-4C74-A2F6-ACA55BF612A2}" type="slidenum">
              <a:rPr lang="en-US"/>
              <a:pPr>
                <a:defRPr/>
              </a:pPr>
              <a:t>‹#›</a:t>
            </a:fld>
            <a:r>
              <a:rPr lang="en-US" dirty="0"/>
              <a:t> of 23</a:t>
            </a:r>
          </a:p>
        </p:txBody>
      </p:sp>
      <p:sp>
        <p:nvSpPr>
          <p:cNvPr id="4" name="Rectangle 4"/>
          <p:cNvSpPr>
            <a:spLocks noGrp="1" noChangeArrowheads="1"/>
          </p:cNvSpPr>
          <p:nvPr>
            <p:ph type="ftr" sz="quarter" idx="11"/>
          </p:nvPr>
        </p:nvSpPr>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E60B1355-CB94-4795-8586-8C3801366982}"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640331A1-6C19-4141-B9AA-2312866B2F16}"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FE881093-B8A4-4A6D-8D5A-D7E9A6E1D757}" type="slidenum">
              <a:rPr lang="en-US"/>
              <a:pPr>
                <a:defRPr/>
              </a:pPr>
              <a:t>‹#›</a:t>
            </a:fld>
            <a:r>
              <a:rPr lang="en-US" dirty="0"/>
              <a:t> of 21</a:t>
            </a: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ED0FDCEA-3BD7-4C8B-8552-4B1C10058DD0}" type="slidenum">
              <a:rPr lang="en-US"/>
              <a:pPr>
                <a:defRPr/>
              </a:pPr>
              <a:t>‹#›</a:t>
            </a:fld>
            <a:r>
              <a:rPr lang="en-US" dirty="0"/>
              <a:t> of 21</a:t>
            </a:r>
          </a:p>
        </p:txBody>
      </p:sp>
      <p:sp>
        <p:nvSpPr>
          <p:cNvPr id="8"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D7C62615-F081-4922-8F05-B43E61E8F9E0}" type="datetime1">
              <a:rPr lang="en-US" smtClean="0"/>
              <a:pPr>
                <a:defRPr/>
              </a:pPr>
              <a:t>3/13/2013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E681F0F8-AD95-4E1B-B95F-AF398ABF16C7}" type="slidenum">
              <a:rPr lang="en-US"/>
              <a:pPr>
                <a:defRPr/>
              </a:pPr>
              <a:t>‹#›</a:t>
            </a:fld>
            <a:r>
              <a:rPr lang="en-US" dirty="0"/>
              <a:t> of 21</a:t>
            </a:r>
          </a:p>
        </p:txBody>
      </p:sp>
      <p:sp>
        <p:nvSpPr>
          <p:cNvPr id="4"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9E10D2A0-CE13-4EA3-8BF3-DA512D229ECB}" type="slidenum">
              <a:rPr lang="en-US"/>
              <a:pPr>
                <a:defRPr/>
              </a:pPr>
              <a:t>‹#›</a:t>
            </a:fld>
            <a:r>
              <a:rPr lang="en-US" dirty="0"/>
              <a:t> of 21</a:t>
            </a:r>
          </a:p>
        </p:txBody>
      </p:sp>
      <p:sp>
        <p:nvSpPr>
          <p:cNvPr id="3"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7EDDB499-368B-467B-9911-BBDF44D2086F}" type="slidenum">
              <a:rPr lang="en-US"/>
              <a:pPr>
                <a:defRPr/>
              </a:pPr>
              <a:t>‹#›</a:t>
            </a:fld>
            <a:r>
              <a:rPr lang="en-US" dirty="0"/>
              <a:t> of 21</a:t>
            </a: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B2447B1D-56FF-4D95-AAC2-289FBEB749C1}" type="slidenum">
              <a:rPr lang="en-US"/>
              <a:pPr>
                <a:defRPr/>
              </a:pPr>
              <a:t>‹#›</a:t>
            </a:fld>
            <a:r>
              <a:rPr lang="en-US" dirty="0"/>
              <a:t> of 21</a:t>
            </a: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8C88AAFF-B19B-4D91-A0AC-B7190A0CD6C5}"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D7B8D093-C4D0-4767-9BD1-40626CD7D73A}"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27522" name="Rectangle 2" descr="Purple mesh"/>
          <p:cNvSpPr>
            <a:spLocks noGrp="1" noChangeArrowheads="1"/>
          </p:cNvSpPr>
          <p:nvPr>
            <p:ph type="ctrTitle"/>
          </p:nvPr>
        </p:nvSpPr>
        <p:spPr>
          <a:xfrm>
            <a:off x="685800" y="990600"/>
            <a:ext cx="7772400" cy="4267200"/>
          </a:xfrm>
          <a:blipFill dpi="0" rotWithShape="1">
            <a:blip r:embed="rId2" cstate="print">
              <a:alphaModFix amt="32000"/>
            </a:blip>
            <a:srcRect/>
            <a:tile tx="0" ty="0" sx="100000" sy="100000" flip="none" algn="tl"/>
          </a:blipFill>
        </p:spPr>
        <p:txBody>
          <a:bodyPr/>
          <a:lstStyle>
            <a:lvl1pPr>
              <a:defRPr/>
            </a:lvl1pPr>
          </a:lstStyle>
          <a:p>
            <a:r>
              <a:rPr lang="en-US"/>
              <a:t>Click to edit Master title style</a:t>
            </a:r>
          </a:p>
        </p:txBody>
      </p:sp>
      <p:sp>
        <p:nvSpPr>
          <p:cNvPr id="3" name="Rectangle 3"/>
          <p:cNvSpPr>
            <a:spLocks noGrp="1" noChangeArrowheads="1"/>
          </p:cNvSpPr>
          <p:nvPr>
            <p:ph type="sldNum" sz="quarter" idx="10"/>
          </p:nvPr>
        </p:nvSpPr>
        <p:spPr/>
        <p:txBody>
          <a:bodyPr/>
          <a:lstStyle>
            <a:lvl1pPr>
              <a:defRPr/>
            </a:lvl1pPr>
          </a:lstStyle>
          <a:p>
            <a:pPr>
              <a:defRPr/>
            </a:pPr>
            <a:fld id="{CB77644A-D8AC-4557-AFE7-DF8297DE7620}" type="slidenum">
              <a:rPr lang="en-US"/>
              <a:pPr>
                <a:defRPr/>
              </a:pPr>
              <a:t>‹#›</a:t>
            </a:fld>
            <a:r>
              <a:rPr lang="en-US" dirty="0"/>
              <a:t> of 21</a:t>
            </a:r>
          </a:p>
        </p:txBody>
      </p:sp>
      <p:sp>
        <p:nvSpPr>
          <p:cNvPr id="4" name="Rectangle 4"/>
          <p:cNvSpPr>
            <a:spLocks noGrp="1" noChangeArrowheads="1"/>
          </p:cNvSpPr>
          <p:nvPr>
            <p:ph type="ftr" sz="quarter" idx="11"/>
          </p:nvPr>
        </p:nvSpPr>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703DF82-4F65-407F-B526-2078FB2523DE}"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B854FE44-8677-4011-B2E9-9386B7C625FF}"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4CBD408-5B35-4EA5-92B7-1F267E67744A}" type="slidenum">
              <a:rPr lang="en-US"/>
              <a:pPr>
                <a:defRPr/>
              </a:pPr>
              <a:t>‹#›</a:t>
            </a:fld>
            <a:r>
              <a:rPr lang="en-US" dirty="0"/>
              <a:t> of 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image" Target="../media/image2.png"/><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heme" Target="../theme/theme13.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4.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5.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6.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image" Target="../media/image2.png"/><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theme" Target="../theme/theme17.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image" Target="../media/image2.png"/><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theme" Target="../theme/theme18.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image" Target="../media/image2.png"/><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theme" Target="../theme/theme19.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image" Target="../media/image2.png"/><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theme" Target="../theme/theme20.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2.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6.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89A03DB4-3CC6-46B6-AC22-934C4D0BEACC}" type="datetime1">
              <a:rPr lang="en-US" smtClean="0"/>
              <a:pPr>
                <a:defRPr/>
              </a:pPr>
              <a:t>3/13/2013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149" r:id="rId1"/>
    <p:sldLayoutId id="2147486150" r:id="rId2"/>
    <p:sldLayoutId id="2147486151" r:id="rId3"/>
    <p:sldLayoutId id="2147486152" r:id="rId4"/>
    <p:sldLayoutId id="2147486153" r:id="rId5"/>
    <p:sldLayoutId id="2147486154" r:id="rId6"/>
    <p:sldLayoutId id="2147486155" r:id="rId7"/>
    <p:sldLayoutId id="2147486156" r:id="rId8"/>
    <p:sldLayoutId id="2147486157" r:id="rId9"/>
    <p:sldLayoutId id="2147486158"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6498" name="Rectangle 2"/>
          <p:cNvSpPr>
            <a:spLocks noGrp="1" noChangeArrowheads="1"/>
          </p:cNvSpPr>
          <p:nvPr>
            <p:ph type="title"/>
          </p:nvPr>
        </p:nvSpPr>
        <p:spPr bwMode="auto">
          <a:xfrm>
            <a:off x="685800" y="609600"/>
            <a:ext cx="7772400" cy="990600"/>
          </a:xfrm>
          <a:prstGeom prst="rect">
            <a:avLst/>
          </a:prstGeom>
          <a:solidFill>
            <a:srgbClr val="0000CC">
              <a:alpha val="50000"/>
            </a:srgbClr>
          </a:solidFill>
          <a:ln w="12700">
            <a:solidFill>
              <a:srgbClr val="00FF00"/>
            </a:solid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26499" name="Rectangle 3"/>
          <p:cNvSpPr>
            <a:spLocks noGrp="1" noChangeArrowheads="1"/>
          </p:cNvSpPr>
          <p:nvPr>
            <p:ph type="body" idx="1"/>
          </p:nvPr>
        </p:nvSpPr>
        <p:spPr bwMode="auto">
          <a:xfrm>
            <a:off x="685800" y="1754188"/>
            <a:ext cx="7772400" cy="4113212"/>
          </a:xfrm>
          <a:prstGeom prst="rect">
            <a:avLst/>
          </a:prstGeom>
          <a:solidFill>
            <a:srgbClr val="0000FF">
              <a:alpha val="50000"/>
            </a:srgbClr>
          </a:solid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26500" name="Rectangle 4"/>
          <p:cNvSpPr>
            <a:spLocks noGrp="1" noChangeArrowheads="1"/>
          </p:cNvSpPr>
          <p:nvPr>
            <p:ph type="sldNum" sz="quarter" idx="4"/>
          </p:nvPr>
        </p:nvSpPr>
        <p:spPr bwMode="auto">
          <a:xfrm>
            <a:off x="684213" y="6488113"/>
            <a:ext cx="992187" cy="201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AFE1FF"/>
                </a:solidFill>
                <a:latin typeface="Times New Roman" pitchFamily="18" charset="0"/>
                <a:cs typeface="+mn-cs"/>
              </a:defRPr>
            </a:lvl1pPr>
          </a:lstStyle>
          <a:p>
            <a:pPr>
              <a:defRPr/>
            </a:pPr>
            <a:fld id="{B4927E1A-FD9E-4B67-9554-F7270F50F7CD}" type="slidenum">
              <a:rPr lang="en-US"/>
              <a:pPr>
                <a:defRPr/>
              </a:pPr>
              <a:t>‹#›</a:t>
            </a:fld>
            <a:r>
              <a:rPr lang="en-US" dirty="0"/>
              <a:t> of 23</a:t>
            </a:r>
          </a:p>
        </p:txBody>
      </p:sp>
      <p:sp>
        <p:nvSpPr>
          <p:cNvPr id="2026501" name="Rectangle 5"/>
          <p:cNvSpPr>
            <a:spLocks noGrp="1" noChangeArrowheads="1"/>
          </p:cNvSpPr>
          <p:nvPr>
            <p:ph type="ftr" sz="quarter" idx="3"/>
          </p:nvPr>
        </p:nvSpPr>
        <p:spPr bwMode="auto">
          <a:xfrm>
            <a:off x="2057400" y="6477000"/>
            <a:ext cx="5410200" cy="277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latin typeface="Times New Roman" pitchFamily="18" charset="0"/>
                <a:cs typeface="+mn-cs"/>
              </a:defRPr>
            </a:lvl1pPr>
          </a:lstStyle>
          <a:p>
            <a:pPr>
              <a:defRPr/>
            </a:pPr>
            <a:r>
              <a:rPr lang="en-US" smtClean="0"/>
              <a:t>Copyright ©2013 by Elsevier Inc. All rights reserved</a:t>
            </a:r>
            <a:endParaRPr lang="en-US" dirty="0"/>
          </a:p>
        </p:txBody>
      </p:sp>
    </p:spTree>
  </p:cSld>
  <p:clrMap bg1="dk2" tx1="lt1" bg2="dk1" tx2="lt2" accent1="accent1" accent2="accent2" accent3="accent3" accent4="accent4" accent5="accent5" accent6="accent6" hlink="hlink" folHlink="folHlink"/>
  <p:sldLayoutIdLst>
    <p:sldLayoutId id="2147485952" r:id="rId1"/>
    <p:sldLayoutId id="2147485939" r:id="rId2"/>
    <p:sldLayoutId id="2147485940" r:id="rId3"/>
    <p:sldLayoutId id="2147485941" r:id="rId4"/>
    <p:sldLayoutId id="2147485942" r:id="rId5"/>
    <p:sldLayoutId id="2147485943" r:id="rId6"/>
    <p:sldLayoutId id="2147485944" r:id="rId7"/>
    <p:sldLayoutId id="2147485945" r:id="rId8"/>
    <p:sldLayoutId id="2147485946" r:id="rId9"/>
    <p:sldLayoutId id="2147485947" r:id="rId10"/>
    <p:sldLayoutId id="2147485948" r:id="rId11"/>
  </p:sldLayoutIdLst>
  <p:hf sldNum="0" hdr="0" dt="0"/>
  <p:txStyles>
    <p:titleStyle>
      <a:lvl1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2"/>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Arial" charset="0"/>
        <a:buChar char="■"/>
        <a:defRPr sz="2600">
          <a:solidFill>
            <a:schemeClr val="tx2"/>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2" pitchFamily="18" charset="2"/>
        <a:buChar char="®"/>
        <a:defRPr sz="2500">
          <a:solidFill>
            <a:schemeClr val="tx2"/>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Arial" charset="0"/>
        <a:buChar char="●"/>
        <a:defRPr sz="2400">
          <a:solidFill>
            <a:schemeClr val="tx2"/>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21B5F-7805-40F1-85C6-4E71FEC73B83}" type="datetime1">
              <a:rPr lang="en-US" smtClean="0"/>
              <a:pPr/>
              <a:t>3/13/2013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8ACC9-4097-4B29-BF95-8EEB25B1646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114" r:id="rId1"/>
    <p:sldLayoutId id="2147486115" r:id="rId2"/>
    <p:sldLayoutId id="2147486116" r:id="rId3"/>
    <p:sldLayoutId id="2147486117" r:id="rId4"/>
    <p:sldLayoutId id="2147486118" r:id="rId5"/>
    <p:sldLayoutId id="2147486119" r:id="rId6"/>
    <p:sldLayoutId id="2147486120" r:id="rId7"/>
    <p:sldLayoutId id="2147486121" r:id="rId8"/>
    <p:sldLayoutId id="2147486122" r:id="rId9"/>
    <p:sldLayoutId id="2147486123" r:id="rId10"/>
    <p:sldLayoutId id="2147486124"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20286-EA4D-4750-B0FB-AF8C1BD6D6EF}" type="datetime1">
              <a:rPr lang="en-US" smtClean="0"/>
              <a:pPr/>
              <a:t>3/13/2013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30A8D-8A17-4F9E-9C38-899C39CA9F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126" r:id="rId1"/>
    <p:sldLayoutId id="2147486127" r:id="rId2"/>
    <p:sldLayoutId id="2147486128" r:id="rId3"/>
    <p:sldLayoutId id="2147486129" r:id="rId4"/>
    <p:sldLayoutId id="2147486130" r:id="rId5"/>
    <p:sldLayoutId id="2147486131" r:id="rId6"/>
    <p:sldLayoutId id="2147486132" r:id="rId7"/>
    <p:sldLayoutId id="2147486133" r:id="rId8"/>
    <p:sldLayoutId id="2147486134" r:id="rId9"/>
    <p:sldLayoutId id="2147486135" r:id="rId10"/>
    <p:sldLayoutId id="2147486136"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2023887-5FF9-4B87-AB0E-A621CD3808B6}" type="datetime1">
              <a:rPr lang="en-US" smtClean="0"/>
              <a:pPr>
                <a:defRPr/>
              </a:pPr>
              <a:t>3/13/2013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138" r:id="rId1"/>
    <p:sldLayoutId id="2147486139" r:id="rId2"/>
    <p:sldLayoutId id="2147486140" r:id="rId3"/>
    <p:sldLayoutId id="2147486141" r:id="rId4"/>
    <p:sldLayoutId id="2147486142" r:id="rId5"/>
    <p:sldLayoutId id="2147486143" r:id="rId6"/>
    <p:sldLayoutId id="2147486144" r:id="rId7"/>
    <p:sldLayoutId id="2147486145" r:id="rId8"/>
    <p:sldLayoutId id="2147486146" r:id="rId9"/>
    <p:sldLayoutId id="2147486147"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5EA43-BD41-4F27-B220-420F6B0918FD}" type="datetime1">
              <a:rPr lang="en-US" smtClean="0"/>
              <a:pPr/>
              <a:t>3/13/2013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71077-6463-4EAA-A209-7767B65EC7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91" r:id="rId1"/>
    <p:sldLayoutId id="2147486092" r:id="rId2"/>
    <p:sldLayoutId id="2147486093" r:id="rId3"/>
    <p:sldLayoutId id="2147486094" r:id="rId4"/>
    <p:sldLayoutId id="2147486095" r:id="rId5"/>
    <p:sldLayoutId id="2147486096" r:id="rId6"/>
    <p:sldLayoutId id="2147486097" r:id="rId7"/>
    <p:sldLayoutId id="2147486098" r:id="rId8"/>
    <p:sldLayoutId id="2147486099" r:id="rId9"/>
    <p:sldLayoutId id="2147486100" r:id="rId10"/>
    <p:sldLayoutId id="214748610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05AF8-E565-4DBB-8F69-CE2030A718DA}" type="datetime1">
              <a:rPr lang="en-US" smtClean="0"/>
              <a:pPr/>
              <a:t>3/13/2013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110F9-C993-49CF-AE0D-0E5925C684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45" r:id="rId1"/>
    <p:sldLayoutId id="2147486046" r:id="rId2"/>
    <p:sldLayoutId id="2147486047" r:id="rId3"/>
    <p:sldLayoutId id="2147486048" r:id="rId4"/>
    <p:sldLayoutId id="2147486049" r:id="rId5"/>
    <p:sldLayoutId id="2147486050" r:id="rId6"/>
    <p:sldLayoutId id="2147486051" r:id="rId7"/>
    <p:sldLayoutId id="2147486052" r:id="rId8"/>
    <p:sldLayoutId id="2147486053" r:id="rId9"/>
    <p:sldLayoutId id="2147486054" r:id="rId10"/>
    <p:sldLayoutId id="214748605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E4700-A0BA-4EED-856A-9303679817FA}" type="datetime1">
              <a:rPr lang="en-US" smtClean="0"/>
              <a:pPr/>
              <a:t>3/13/2013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A8E30-F9E4-4399-8FB6-87CC46F8963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5988" r:id="rId1"/>
    <p:sldLayoutId id="2147485989" r:id="rId2"/>
    <p:sldLayoutId id="2147485990" r:id="rId3"/>
    <p:sldLayoutId id="2147485991" r:id="rId4"/>
    <p:sldLayoutId id="2147485992" r:id="rId5"/>
    <p:sldLayoutId id="2147485993" r:id="rId6"/>
    <p:sldLayoutId id="2147485994" r:id="rId7"/>
    <p:sldLayoutId id="2147485995" r:id="rId8"/>
    <p:sldLayoutId id="2147485996" r:id="rId9"/>
    <p:sldLayoutId id="2147485997" r:id="rId10"/>
    <p:sldLayoutId id="2147485998"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90518FAA-A972-40B3-9A87-51CF3CDE79AA}" type="datetime1">
              <a:rPr lang="en-US" smtClean="0"/>
              <a:pPr>
                <a:defRPr/>
              </a:pPr>
              <a:t>3/13/2013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00" r:id="rId1"/>
    <p:sldLayoutId id="2147486001" r:id="rId2"/>
    <p:sldLayoutId id="2147486002" r:id="rId3"/>
    <p:sldLayoutId id="2147486003" r:id="rId4"/>
    <p:sldLayoutId id="2147486004" r:id="rId5"/>
    <p:sldLayoutId id="2147486005" r:id="rId6"/>
    <p:sldLayoutId id="2147486006" r:id="rId7"/>
    <p:sldLayoutId id="2147486007" r:id="rId8"/>
    <p:sldLayoutId id="2147486008" r:id="rId9"/>
    <p:sldLayoutId id="2147486009"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98EFF94-D85F-420E-AB4F-E4F618BCC514}" type="datetime1">
              <a:rPr lang="en-US" smtClean="0"/>
              <a:pPr>
                <a:defRPr/>
              </a:pPr>
              <a:t>3/13/2013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5966" r:id="rId1"/>
    <p:sldLayoutId id="2147485967" r:id="rId2"/>
    <p:sldLayoutId id="2147485968" r:id="rId3"/>
    <p:sldLayoutId id="2147485969" r:id="rId4"/>
    <p:sldLayoutId id="2147485970" r:id="rId5"/>
    <p:sldLayoutId id="2147485971" r:id="rId6"/>
    <p:sldLayoutId id="2147485972" r:id="rId7"/>
    <p:sldLayoutId id="2147485973" r:id="rId8"/>
    <p:sldLayoutId id="2147485974" r:id="rId9"/>
    <p:sldLayoutId id="2147485975"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B8D8FCF2-DD53-44BC-90B9-06216A3D257E}" type="datetime1">
              <a:rPr lang="en-US" smtClean="0"/>
              <a:pPr>
                <a:defRPr/>
              </a:pPr>
              <a:t>3/13/2013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34" r:id="rId1"/>
    <p:sldLayoutId id="2147486035" r:id="rId2"/>
    <p:sldLayoutId id="2147486036" r:id="rId3"/>
    <p:sldLayoutId id="2147486037" r:id="rId4"/>
    <p:sldLayoutId id="2147486038" r:id="rId5"/>
    <p:sldLayoutId id="2147486039" r:id="rId6"/>
    <p:sldLayoutId id="2147486040" r:id="rId7"/>
    <p:sldLayoutId id="2147486041" r:id="rId8"/>
    <p:sldLayoutId id="2147486042" r:id="rId9"/>
    <p:sldLayoutId id="2147486043"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0" fontAlgn="base" latinLnBrk="0" hangingPunct="0">
              <a:lnSpc>
                <a:spcPct val="100000"/>
              </a:lnSpc>
              <a:spcBef>
                <a:spcPct val="20000"/>
              </a:spcBef>
              <a:spcAft>
                <a:spcPct val="0"/>
              </a:spcAft>
              <a:buClr>
                <a:srgbClr val="0066FF"/>
              </a:buClr>
              <a:buSzPct val="70000"/>
              <a:buFont typeface="Wingdings 2" pitchFamily="18" charset="2"/>
              <a:buChar char=""/>
              <a:tabLst/>
              <a:defRPr/>
            </a:pPr>
            <a:r>
              <a:rPr kumimoji="0" lang="en-GB" sz="2800" b="0" i="0" u="none" strike="noStrike" kern="0" cap="none" spc="0" normalizeH="0" baseline="0" noProof="0" dirty="0" smtClean="0">
                <a:ln>
                  <a:noFill/>
                </a:ln>
                <a:solidFill>
                  <a:srgbClr val="000000"/>
                </a:solidFill>
                <a:effectLst/>
                <a:uLnTx/>
                <a:uFillTx/>
                <a:latin typeface="ArialMT"/>
                <a:ea typeface="ＭＳ Ｐゴシック"/>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
                <a:srgbClr val="0066FF"/>
              </a:buClr>
              <a:buSzPct val="70000"/>
              <a:buFont typeface="Wingdings" pitchFamily="2" charset="2"/>
              <a:buChar char="Ø"/>
              <a:tabLst/>
              <a:defRPr/>
            </a:pPr>
            <a:r>
              <a:rPr kumimoji="0" lang="en-GB" sz="2400" b="0" i="0" u="none" strike="noStrike" kern="0" cap="none" spc="0" normalizeH="0" baseline="0" noProof="0" dirty="0" smtClean="0">
                <a:ln>
                  <a:noFill/>
                </a:ln>
                <a:solidFill>
                  <a:srgbClr val="000000"/>
                </a:solidFill>
                <a:effectLst/>
                <a:uLnTx/>
                <a:uFillTx/>
                <a:latin typeface="ArialMT"/>
                <a:ea typeface="ＭＳ Ｐゴシック"/>
              </a:rPr>
              <a:t>Second level</a:t>
            </a:r>
          </a:p>
          <a:p>
            <a:pPr marL="1143000" marR="0" lvl="2" indent="-228600" algn="l" defTabSz="914400" rtl="0" eaLnBrk="0" fontAlgn="base" latinLnBrk="0" hangingPunct="0">
              <a:lnSpc>
                <a:spcPct val="100000"/>
              </a:lnSpc>
              <a:spcBef>
                <a:spcPct val="20000"/>
              </a:spcBef>
              <a:spcAft>
                <a:spcPct val="0"/>
              </a:spcAft>
              <a:buClr>
                <a:srgbClr val="0066FF"/>
              </a:buClr>
              <a:buSzPct val="70000"/>
              <a:buFontTx/>
              <a:buChar char="•"/>
              <a:tabLst/>
              <a:defRPr/>
            </a:pPr>
            <a:r>
              <a:rPr kumimoji="0" lang="en-GB" sz="2000" b="0" i="0" u="none" strike="noStrike" kern="0" cap="none" spc="0" normalizeH="0" baseline="0" noProof="0" dirty="0" smtClean="0">
                <a:ln>
                  <a:noFill/>
                </a:ln>
                <a:solidFill>
                  <a:srgbClr val="000000"/>
                </a:solidFill>
                <a:effectLst/>
                <a:uLnTx/>
                <a:uFillTx/>
                <a:latin typeface="ArialMT"/>
                <a:ea typeface="ＭＳ Ｐゴシック"/>
              </a:rPr>
              <a:t>Third level</a:t>
            </a:r>
          </a:p>
          <a:p>
            <a:pPr marL="1600200" marR="0" lvl="3" indent="-228600" algn="l" defTabSz="914400" rtl="0" eaLnBrk="0" fontAlgn="base" latinLnBrk="0" hangingPunct="0">
              <a:lnSpc>
                <a:spcPct val="100000"/>
              </a:lnSpc>
              <a:spcBef>
                <a:spcPct val="20000"/>
              </a:spcBef>
              <a:spcAft>
                <a:spcPct val="0"/>
              </a:spcAft>
              <a:buClr>
                <a:srgbClr val="0066FF"/>
              </a:buClr>
              <a:buSzPct val="70000"/>
              <a:buFont typeface="Wingdings 3" pitchFamily="18" charset="2"/>
              <a:buChar char=""/>
              <a:tabLst/>
              <a:defRPr/>
            </a:pPr>
            <a:r>
              <a:rPr kumimoji="0" lang="en-GB" sz="1800" b="0" i="0" u="none" strike="noStrike" kern="0" cap="none" spc="0" normalizeH="0" baseline="0" noProof="0" dirty="0" smtClean="0">
                <a:ln>
                  <a:noFill/>
                </a:ln>
                <a:solidFill>
                  <a:srgbClr val="000000"/>
                </a:solidFill>
                <a:effectLst/>
                <a:uLnTx/>
                <a:uFillTx/>
                <a:latin typeface="ArialMT"/>
                <a:ea typeface="ＭＳ Ｐゴシック"/>
              </a:rPr>
              <a:t>Fourth level</a:t>
            </a:r>
          </a:p>
          <a:p>
            <a:pPr marL="2057400" marR="0" lvl="4" indent="-228600" algn="l" defTabSz="914400" rtl="0" eaLnBrk="0" fontAlgn="base" latinLnBrk="0" hangingPunct="0">
              <a:lnSpc>
                <a:spcPct val="100000"/>
              </a:lnSpc>
              <a:spcBef>
                <a:spcPct val="20000"/>
              </a:spcBef>
              <a:spcAft>
                <a:spcPct val="0"/>
              </a:spcAft>
              <a:buClr>
                <a:srgbClr val="0066FF"/>
              </a:buClr>
              <a:buSzPct val="70000"/>
              <a:buFont typeface="Times New Roman" pitchFamily="18" charset="0"/>
              <a:buChar char="–"/>
              <a:tabLst/>
              <a:defRPr/>
            </a:pPr>
            <a:r>
              <a:rPr kumimoji="0" lang="en-GB" sz="1600" b="0" i="0" u="none" strike="noStrike" kern="0" cap="none" spc="0" normalizeH="0" baseline="0" noProof="0" dirty="0" smtClean="0">
                <a:ln>
                  <a:noFill/>
                </a:ln>
                <a:solidFill>
                  <a:srgbClr val="000000"/>
                </a:solidFill>
                <a:effectLst/>
                <a:uLnTx/>
                <a:uFillTx/>
                <a:latin typeface="ArialMT"/>
                <a:ea typeface="ＭＳ Ｐゴシック"/>
              </a:rP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00D27-A1AA-40C5-AE28-1E544D9CF1EE}" type="datetime1">
              <a:rPr lang="en-US" smtClean="0"/>
              <a:pPr/>
              <a:t>3/13/2013</a:t>
            </a:fld>
            <a:endParaRPr lang="en-US" dirty="0"/>
          </a:p>
        </p:txBody>
      </p:sp>
      <p:sp>
        <p:nvSpPr>
          <p:cNvPr id="5" name="Footer Placeholder 4"/>
          <p:cNvSpPr>
            <a:spLocks noGrp="1"/>
          </p:cNvSpPr>
          <p:nvPr>
            <p:ph type="ftr" sz="quarter" idx="3"/>
          </p:nvPr>
        </p:nvSpPr>
        <p:spPr>
          <a:xfrm>
            <a:off x="2219739" y="6356350"/>
            <a:ext cx="470452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EA6C6-AB75-430D-BF0D-55DD73A559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57" r:id="rId1"/>
    <p:sldLayoutId id="2147486058" r:id="rId2"/>
    <p:sldLayoutId id="2147486059" r:id="rId3"/>
    <p:sldLayoutId id="2147486060" r:id="rId4"/>
    <p:sldLayoutId id="2147486061" r:id="rId5"/>
    <p:sldLayoutId id="2147486062" r:id="rId6"/>
    <p:sldLayoutId id="2147486063" r:id="rId7"/>
    <p:sldLayoutId id="2147486064" r:id="rId8"/>
    <p:sldLayoutId id="2147486065" r:id="rId9"/>
    <p:sldLayoutId id="2147486066" r:id="rId10"/>
    <p:sldLayoutId id="214748606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marR="0" indent="-342900" algn="l" defTabSz="914400" rtl="0" eaLnBrk="0" fontAlgn="base" latinLnBrk="0" hangingPunct="0">
        <a:lnSpc>
          <a:spcPct val="100000"/>
        </a:lnSpc>
        <a:spcBef>
          <a:spcPct val="20000"/>
        </a:spcBef>
        <a:spcAft>
          <a:spcPct val="0"/>
        </a:spcAft>
        <a:buClr>
          <a:srgbClr val="0066FF"/>
        </a:buClr>
        <a:buSzPct val="70000"/>
        <a:buFont typeface="Wingdings 2" pitchFamily="18" charset="2"/>
        <a:buChar char=""/>
        <a:tabLst/>
        <a:defRPr sz="3200" kern="1200">
          <a:solidFill>
            <a:schemeClr val="tx1"/>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0066FF"/>
        </a:buClr>
        <a:buSzPct val="70000"/>
        <a:buFont typeface="Wingdings" pitchFamily="2" charset="2"/>
        <a:buChar char="Ø"/>
        <a:tabLst/>
        <a:defRPr sz="2800" kern="1200">
          <a:solidFill>
            <a:schemeClr val="tx1"/>
          </a:solidFill>
          <a:latin typeface="+mn-lt"/>
          <a:ea typeface="+mn-ea"/>
          <a:cs typeface="+mn-cs"/>
        </a:defRPr>
      </a:lvl2pPr>
      <a:lvl3pPr marL="1143000" marR="0" indent="-228600" algn="l" defTabSz="914400" rtl="0" eaLnBrk="0" fontAlgn="base" latinLnBrk="0" hangingPunct="0">
        <a:lnSpc>
          <a:spcPct val="100000"/>
        </a:lnSpc>
        <a:spcBef>
          <a:spcPct val="20000"/>
        </a:spcBef>
        <a:spcAft>
          <a:spcPct val="0"/>
        </a:spcAft>
        <a:buClr>
          <a:srgbClr val="0066FF"/>
        </a:buClr>
        <a:buSzPct val="70000"/>
        <a:buFontTx/>
        <a:buChar char="•"/>
        <a:tabLst/>
        <a:defRPr sz="2400" kern="1200">
          <a:solidFill>
            <a:schemeClr val="tx1"/>
          </a:solidFill>
          <a:latin typeface="+mn-lt"/>
          <a:ea typeface="+mn-ea"/>
          <a:cs typeface="+mn-cs"/>
        </a:defRPr>
      </a:lvl3pPr>
      <a:lvl4pPr marL="1600200" marR="0" indent="-228600" algn="l" defTabSz="914400" rtl="0" eaLnBrk="0" fontAlgn="base" latinLnBrk="0" hangingPunct="0">
        <a:lnSpc>
          <a:spcPct val="100000"/>
        </a:lnSpc>
        <a:spcBef>
          <a:spcPct val="20000"/>
        </a:spcBef>
        <a:spcAft>
          <a:spcPct val="0"/>
        </a:spcAft>
        <a:buClr>
          <a:srgbClr val="0066FF"/>
        </a:buClr>
        <a:buSzPct val="70000"/>
        <a:buFont typeface="Wingdings 3" pitchFamily="18" charset="2"/>
        <a:buChar char=""/>
        <a:tabLst/>
        <a:defRPr sz="2000" kern="1200">
          <a:solidFill>
            <a:schemeClr val="tx1"/>
          </a:solidFill>
          <a:latin typeface="+mn-lt"/>
          <a:ea typeface="+mn-ea"/>
          <a:cs typeface="+mn-cs"/>
        </a:defRPr>
      </a:lvl4pPr>
      <a:lvl5pPr marL="2057400" marR="0" indent="-228600" algn="l" defTabSz="914400" rtl="0" eaLnBrk="0" fontAlgn="base" latinLnBrk="0" hangingPunct="0">
        <a:lnSpc>
          <a:spcPct val="100000"/>
        </a:lnSpc>
        <a:spcBef>
          <a:spcPct val="20000"/>
        </a:spcBef>
        <a:spcAft>
          <a:spcPct val="0"/>
        </a:spcAft>
        <a:buClr>
          <a:srgbClr val="0066FF"/>
        </a:buClr>
        <a:buSzPct val="70000"/>
        <a:buFont typeface="Times New Roman" pitchFamily="18"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67E24FD8-A1B7-41CD-A3E3-7605F099402A}" type="datetime1">
              <a:rPr lang="en-US" smtClean="0"/>
              <a:pPr>
                <a:defRPr/>
              </a:pPr>
              <a:t>3/13/2013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80" r:id="rId1"/>
    <p:sldLayoutId id="2147486081" r:id="rId2"/>
    <p:sldLayoutId id="2147486082" r:id="rId3"/>
    <p:sldLayoutId id="2147486083" r:id="rId4"/>
    <p:sldLayoutId id="2147486084" r:id="rId5"/>
    <p:sldLayoutId id="2147486085" r:id="rId6"/>
    <p:sldLayoutId id="2147486086" r:id="rId7"/>
    <p:sldLayoutId id="2147486087" r:id="rId8"/>
    <p:sldLayoutId id="2147486088" r:id="rId9"/>
    <p:sldLayoutId id="2147486089"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81CFBD19-535F-438A-A991-DBB890EF984D}" type="datetime1">
              <a:rPr lang="en-US" smtClean="0"/>
              <a:pPr>
                <a:defRPr/>
              </a:pPr>
              <a:t>3/13/2013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69" r:id="rId1"/>
    <p:sldLayoutId id="2147486070" r:id="rId2"/>
    <p:sldLayoutId id="2147486071" r:id="rId3"/>
    <p:sldLayoutId id="2147486072" r:id="rId4"/>
    <p:sldLayoutId id="2147486073" r:id="rId5"/>
    <p:sldLayoutId id="2147486074" r:id="rId6"/>
    <p:sldLayoutId id="2147486075" r:id="rId7"/>
    <p:sldLayoutId id="2147486076" r:id="rId8"/>
    <p:sldLayoutId id="2147486077" r:id="rId9"/>
    <p:sldLayoutId id="2147486078"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D34FA29D-DE76-461B-A341-A159D4015705}" type="datetime1">
              <a:rPr lang="en-US" smtClean="0"/>
              <a:pPr>
                <a:defRPr/>
              </a:pPr>
              <a:t>3/13/2013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23" r:id="rId1"/>
    <p:sldLayoutId id="2147486024" r:id="rId2"/>
    <p:sldLayoutId id="2147486025" r:id="rId3"/>
    <p:sldLayoutId id="2147486026" r:id="rId4"/>
    <p:sldLayoutId id="2147486027" r:id="rId5"/>
    <p:sldLayoutId id="2147486028" r:id="rId6"/>
    <p:sldLayoutId id="2147486029" r:id="rId7"/>
    <p:sldLayoutId id="2147486030" r:id="rId8"/>
    <p:sldLayoutId id="2147486031" r:id="rId9"/>
    <p:sldLayoutId id="2147486032"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111A0-BB9D-4E71-9FD6-AFAE02FEBD00}" type="datetime1">
              <a:rPr lang="en-US" smtClean="0"/>
              <a:pPr/>
              <a:t>3/13/2013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4BC0D-989A-484B-A0D2-905CCD2F845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11" r:id="rId1"/>
    <p:sldLayoutId id="2147486012" r:id="rId2"/>
    <p:sldLayoutId id="2147486013" r:id="rId3"/>
    <p:sldLayoutId id="2147486014" r:id="rId4"/>
    <p:sldLayoutId id="2147486015" r:id="rId5"/>
    <p:sldLayoutId id="2147486016" r:id="rId6"/>
    <p:sldLayoutId id="2147486017" r:id="rId7"/>
    <p:sldLayoutId id="2147486018" r:id="rId8"/>
    <p:sldLayoutId id="2147486019" r:id="rId9"/>
    <p:sldLayoutId id="2147486020" r:id="rId10"/>
    <p:sldLayoutId id="214748602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6CB1E25-E312-432E-991B-137B7521709C}" type="datetime1">
              <a:rPr lang="en-US" smtClean="0"/>
              <a:pPr>
                <a:defRPr/>
              </a:pPr>
              <a:t>3/13/2013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5977" r:id="rId1"/>
    <p:sldLayoutId id="2147485978" r:id="rId2"/>
    <p:sldLayoutId id="2147485979" r:id="rId3"/>
    <p:sldLayoutId id="2147485980" r:id="rId4"/>
    <p:sldLayoutId id="2147485981" r:id="rId5"/>
    <p:sldLayoutId id="2147485982" r:id="rId6"/>
    <p:sldLayoutId id="2147485983" r:id="rId7"/>
    <p:sldLayoutId id="2147485984" r:id="rId8"/>
    <p:sldLayoutId id="2147485985" r:id="rId9"/>
    <p:sldLayoutId id="2147485986"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18306" name="Rectangle 2"/>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18307" name="Rectangle 3"/>
          <p:cNvSpPr>
            <a:spLocks noGrp="1" noChangeArrowheads="1"/>
          </p:cNvSpPr>
          <p:nvPr>
            <p:ph type="body" idx="1"/>
          </p:nvPr>
        </p:nvSpPr>
        <p:spPr bwMode="auto">
          <a:xfrm>
            <a:off x="685800" y="1465263"/>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18308" name="Rectangle 4"/>
          <p:cNvSpPr>
            <a:spLocks noGrp="1" noChangeArrowheads="1"/>
          </p:cNvSpPr>
          <p:nvPr>
            <p:ph type="ftr" sz="quarter" idx="3"/>
          </p:nvPr>
        </p:nvSpPr>
        <p:spPr bwMode="auto">
          <a:xfrm>
            <a:off x="2057400" y="6477000"/>
            <a:ext cx="5410200" cy="277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atin typeface="Times New Roman" pitchFamily="18" charset="0"/>
                <a:cs typeface="+mn-cs"/>
              </a:defRPr>
            </a:lvl1pPr>
          </a:lstStyle>
          <a:p>
            <a:pPr>
              <a:defRPr/>
            </a:pPr>
            <a:r>
              <a:rPr lang="en-US" smtClean="0"/>
              <a:t>Copyright ©2013 by Elsevier Inc. All rights reserved</a:t>
            </a:r>
            <a:endParaRPr lang="en-US" dirty="0"/>
          </a:p>
        </p:txBody>
      </p:sp>
    </p:spTree>
  </p:cSld>
  <p:clrMap bg1="dk2" tx1="lt1" bg2="dk1" tx2="lt2" accent1="accent1" accent2="accent2" accent3="accent3" accent4="accent4" accent5="accent5" accent6="accent6" hlink="hlink" folHlink="folHlink"/>
  <p:sldLayoutIdLst>
    <p:sldLayoutId id="2147485908" r:id="rId1"/>
    <p:sldLayoutId id="2147485909" r:id="rId2"/>
    <p:sldLayoutId id="2147485910" r:id="rId3"/>
    <p:sldLayoutId id="2147485911" r:id="rId4"/>
    <p:sldLayoutId id="2147485912" r:id="rId5"/>
    <p:sldLayoutId id="2147485913" r:id="rId6"/>
    <p:sldLayoutId id="2147485914" r:id="rId7"/>
    <p:sldLayoutId id="2147485915" r:id="rId8"/>
    <p:sldLayoutId id="2147485916" r:id="rId9"/>
    <p:sldLayoutId id="2147485917" r:id="rId10"/>
    <p:sldLayoutId id="2147485918" r:id="rId11"/>
  </p:sldLayoutIdLst>
  <p:hf sldNum="0" hdr="0" dt="0"/>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Wingdings" pitchFamily="2" charset="2"/>
        <a:buChar char="Ø"/>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3" pitchFamily="18"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bwMode="auto">
          <a:xfrm>
            <a:off x="685800" y="609600"/>
            <a:ext cx="7772400" cy="990600"/>
          </a:xfrm>
          <a:prstGeom prst="rect">
            <a:avLst/>
          </a:prstGeom>
          <a:noFill/>
          <a:ln w="12700">
            <a:solidFill>
              <a:schemeClr val="accent2"/>
            </a:solid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22403" name="Rectangle 3"/>
          <p:cNvSpPr>
            <a:spLocks noGrp="1" noChangeArrowheads="1"/>
          </p:cNvSpPr>
          <p:nvPr>
            <p:ph type="body" idx="1"/>
          </p:nvPr>
        </p:nvSpPr>
        <p:spPr bwMode="auto">
          <a:xfrm>
            <a:off x="685800" y="1754188"/>
            <a:ext cx="7772400" cy="4113212"/>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22404" name="Rectangle 4"/>
          <p:cNvSpPr>
            <a:spLocks noGrp="1" noChangeArrowheads="1"/>
          </p:cNvSpPr>
          <p:nvPr>
            <p:ph type="sldNum" sz="quarter" idx="4"/>
          </p:nvPr>
        </p:nvSpPr>
        <p:spPr bwMode="auto">
          <a:xfrm>
            <a:off x="684213" y="6488113"/>
            <a:ext cx="992187" cy="201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AFE1FF"/>
                </a:solidFill>
                <a:latin typeface="+mj-lt"/>
                <a:cs typeface="+mn-cs"/>
              </a:defRPr>
            </a:lvl1pPr>
          </a:lstStyle>
          <a:p>
            <a:pPr>
              <a:defRPr/>
            </a:pPr>
            <a:fld id="{AA5541B9-FC4B-44C6-94D0-89B5A17FDD2B}" type="slidenum">
              <a:rPr lang="en-US"/>
              <a:pPr>
                <a:defRPr/>
              </a:pPr>
              <a:t>‹#›</a:t>
            </a:fld>
            <a:r>
              <a:rPr lang="en-US" dirty="0"/>
              <a:t> of 23</a:t>
            </a:r>
          </a:p>
        </p:txBody>
      </p:sp>
      <p:sp>
        <p:nvSpPr>
          <p:cNvPr id="2022405" name="Rectangle 5"/>
          <p:cNvSpPr>
            <a:spLocks noChangeArrowheads="1"/>
          </p:cNvSpPr>
          <p:nvPr/>
        </p:nvSpPr>
        <p:spPr bwMode="auto">
          <a:xfrm>
            <a:off x="2057400" y="6477000"/>
            <a:ext cx="5410200" cy="277813"/>
          </a:xfrm>
          <a:prstGeom prst="rect">
            <a:avLst/>
          </a:prstGeom>
          <a:noFill/>
          <a:ln w="9525">
            <a:noFill/>
            <a:miter lim="800000"/>
            <a:headEnd/>
            <a:tailEnd/>
          </a:ln>
          <a:effectLst/>
        </p:spPr>
        <p:txBody>
          <a:bodyPr anchor="b"/>
          <a:lstStyle/>
          <a:p>
            <a:pPr algn="r" eaLnBrk="0" hangingPunct="0">
              <a:defRPr/>
            </a:pPr>
            <a:r>
              <a:rPr lang="en-US" sz="1000" dirty="0">
                <a:latin typeface="Times New Roman" pitchFamily="18" charset="0"/>
                <a:cs typeface="+mn-cs"/>
              </a:rPr>
              <a:t>Mosby items and derived items © 2007, 2004 by Mosby, Inc., an affiliate of Elsevier Inc. </a:t>
            </a:r>
          </a:p>
        </p:txBody>
      </p:sp>
    </p:spTree>
  </p:cSld>
  <p:clrMap bg1="dk2" tx1="lt1" bg2="dk1" tx2="lt2" accent1="accent1" accent2="accent2" accent3="accent3" accent4="accent4" accent5="accent5" accent6="accent6" hlink="hlink" folHlink="folHlink"/>
  <p:sldLayoutIdLst>
    <p:sldLayoutId id="2147485950" r:id="rId1"/>
    <p:sldLayoutId id="2147485919" r:id="rId2"/>
    <p:sldLayoutId id="2147485920" r:id="rId3"/>
    <p:sldLayoutId id="2147485921" r:id="rId4"/>
    <p:sldLayoutId id="2147485922" r:id="rId5"/>
    <p:sldLayoutId id="2147485923" r:id="rId6"/>
    <p:sldLayoutId id="2147485924" r:id="rId7"/>
    <p:sldLayoutId id="2147485925" r:id="rId8"/>
    <p:sldLayoutId id="2147485926" r:id="rId9"/>
    <p:sldLayoutId id="2147485927" r:id="rId10"/>
    <p:sldLayoutId id="2147485928" r:id="rId11"/>
  </p:sldLayoutIdLst>
  <p:hf sldNum="0" hdr="0" dt="0"/>
  <p:txStyles>
    <p:titleStyle>
      <a:lvl1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2"/>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Arial" charset="0"/>
        <a:buChar char="■"/>
        <a:defRPr sz="2600">
          <a:solidFill>
            <a:schemeClr val="tx2"/>
          </a:solidFill>
          <a:effectLst>
            <a:outerShdw blurRad="38100" dist="38100" dir="2700000" algn="tl">
              <a:srgbClr val="000000"/>
            </a:outerShdw>
          </a:effectLst>
          <a:latin typeface="+mn-lt"/>
        </a:defRPr>
      </a:lvl2pPr>
      <a:lvl3pPr marL="1262063" indent="-347663" algn="l" rtl="0" eaLnBrk="0" fontAlgn="base" hangingPunct="0">
        <a:spcBef>
          <a:spcPct val="20000"/>
        </a:spcBef>
        <a:spcAft>
          <a:spcPct val="0"/>
        </a:spcAft>
        <a:buClr>
          <a:schemeClr val="tx2"/>
        </a:buClr>
        <a:buSzPct val="115000"/>
        <a:buFont typeface="Wingdings 2" pitchFamily="18" charset="2"/>
        <a:buChar char="®"/>
        <a:defRPr sz="2500">
          <a:solidFill>
            <a:schemeClr val="tx2"/>
          </a:solidFill>
          <a:effectLst>
            <a:outerShdw blurRad="38100" dist="38100" dir="2700000" algn="tl">
              <a:srgbClr val="000000"/>
            </a:outerShdw>
          </a:effectLst>
          <a:latin typeface="+mn-lt"/>
        </a:defRPr>
      </a:lvl3pPr>
      <a:lvl4pPr marL="1597025" indent="-220663" algn="l" rtl="0" eaLnBrk="0" fontAlgn="base" hangingPunct="0">
        <a:spcBef>
          <a:spcPct val="20000"/>
        </a:spcBef>
        <a:spcAft>
          <a:spcPct val="0"/>
        </a:spcAft>
        <a:buClr>
          <a:schemeClr val="tx2"/>
        </a:buClr>
        <a:buSzPct val="75000"/>
        <a:buFont typeface="Arial" charset="0"/>
        <a:buChar char="●"/>
        <a:defRPr sz="2400">
          <a:solidFill>
            <a:schemeClr val="tx2"/>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4450" name="Rectangle 2"/>
          <p:cNvSpPr>
            <a:spLocks noChangeArrowheads="1"/>
          </p:cNvSpPr>
          <p:nvPr/>
        </p:nvSpPr>
        <p:spPr bwMode="auto">
          <a:xfrm>
            <a:off x="533400" y="709613"/>
            <a:ext cx="8229600" cy="5538787"/>
          </a:xfrm>
          <a:prstGeom prst="rect">
            <a:avLst/>
          </a:prstGeom>
          <a:solidFill>
            <a:schemeClr val="folHlink"/>
          </a:solidFill>
          <a:ln w="12700" cap="sq">
            <a:solidFill>
              <a:schemeClr val="accent2"/>
            </a:solidFill>
            <a:miter lim="800000"/>
            <a:headEnd type="none" w="sm" len="sm"/>
            <a:tailEnd type="none" w="sm" len="sm"/>
          </a:ln>
          <a:effectLst>
            <a:outerShdw dist="161645" dir="18900000" algn="ctr" rotWithShape="0">
              <a:srgbClr val="680068"/>
            </a:outerShdw>
          </a:effectLst>
        </p:spPr>
        <p:txBody>
          <a:bodyPr wrap="none" anchor="ctr"/>
          <a:lstStyle/>
          <a:p>
            <a:pPr>
              <a:defRPr/>
            </a:pPr>
            <a:endParaRPr lang="en-US" dirty="0">
              <a:cs typeface="+mn-cs"/>
            </a:endParaRPr>
          </a:p>
        </p:txBody>
      </p:sp>
      <p:sp>
        <p:nvSpPr>
          <p:cNvPr id="2024451" name="Rectangle 3"/>
          <p:cNvSpPr>
            <a:spLocks noGrp="1" noChangeArrowheads="1"/>
          </p:cNvSpPr>
          <p:nvPr>
            <p:ph type="sldNum" sz="quarter" idx="4"/>
          </p:nvPr>
        </p:nvSpPr>
        <p:spPr bwMode="auto">
          <a:xfrm>
            <a:off x="684213" y="6488113"/>
            <a:ext cx="992187" cy="201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AFE1FF"/>
                </a:solidFill>
                <a:latin typeface="+mj-lt"/>
                <a:cs typeface="+mn-cs"/>
              </a:defRPr>
            </a:lvl1pPr>
          </a:lstStyle>
          <a:p>
            <a:pPr>
              <a:defRPr/>
            </a:pPr>
            <a:fld id="{9247E1DC-9E4F-4CE6-B6A9-8CA5E85FFE44}" type="slidenum">
              <a:rPr lang="en-US"/>
              <a:pPr>
                <a:defRPr/>
              </a:pPr>
              <a:t>‹#›</a:t>
            </a:fld>
            <a:r>
              <a:rPr lang="en-US" dirty="0"/>
              <a:t> of 21</a:t>
            </a:r>
          </a:p>
        </p:txBody>
      </p:sp>
      <p:sp>
        <p:nvSpPr>
          <p:cNvPr id="2024452" name="Rectangle 4"/>
          <p:cNvSpPr>
            <a:spLocks noGrp="1" noChangeArrowheads="1"/>
          </p:cNvSpPr>
          <p:nvPr>
            <p:ph type="ftr" sz="quarter" idx="3"/>
          </p:nvPr>
        </p:nvSpPr>
        <p:spPr bwMode="auto">
          <a:xfrm>
            <a:off x="2057400" y="6477000"/>
            <a:ext cx="5410200" cy="277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latin typeface="+mj-lt"/>
                <a:cs typeface="+mn-cs"/>
              </a:defRPr>
            </a:lvl1pPr>
          </a:lstStyle>
          <a:p>
            <a:pPr>
              <a:defRPr/>
            </a:pPr>
            <a:r>
              <a:rPr lang="en-US" smtClean="0"/>
              <a:t>Copyright ©2013 by Elsevier Inc. All rights reserved</a:t>
            </a:r>
            <a:endParaRPr lang="en-US" dirty="0"/>
          </a:p>
        </p:txBody>
      </p:sp>
    </p:spTree>
  </p:cSld>
  <p:clrMap bg1="dk2" tx1="lt1" bg2="dk1" tx2="lt2" accent1="accent1" accent2="accent2" accent3="accent3" accent4="accent4" accent5="accent5" accent6="accent6" hlink="hlink" folHlink="folHlink"/>
  <p:sldLayoutIdLst>
    <p:sldLayoutId id="2147485951" r:id="rId1"/>
    <p:sldLayoutId id="2147485929" r:id="rId2"/>
    <p:sldLayoutId id="2147485930" r:id="rId3"/>
    <p:sldLayoutId id="2147485931" r:id="rId4"/>
    <p:sldLayoutId id="2147485932" r:id="rId5"/>
    <p:sldLayoutId id="2147485933" r:id="rId6"/>
    <p:sldLayoutId id="2147485934" r:id="rId7"/>
    <p:sldLayoutId id="2147485935" r:id="rId8"/>
    <p:sldLayoutId id="2147485936" r:id="rId9"/>
    <p:sldLayoutId id="2147485937" r:id="rId10"/>
    <p:sldLayoutId id="2147485938" r:id="rId11"/>
  </p:sldLayoutIdLst>
  <p:hf sldNum="0" hdr="0" dt="0"/>
  <p:txStyles>
    <p:titleStyle>
      <a:lvl1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rgbClr val="00FF00"/>
        </a:buClr>
        <a:buSzPct val="60000"/>
        <a:buFont typeface="Wingdings 2" pitchFamily="18" charset="2"/>
        <a:buChar char="•"/>
        <a:defRPr sz="2800">
          <a:solidFill>
            <a:srgbClr val="00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charset="0"/>
        <a:buChar char="■"/>
        <a:defRPr sz="26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2" pitchFamily="18" charset="2"/>
        <a:buChar char="®"/>
        <a:defRPr sz="2500">
          <a:solidFill>
            <a:schemeClr val="tx2"/>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00FF00"/>
        </a:buClr>
        <a:buSzPct val="75000"/>
        <a:buFont typeface="Arial" charset="0"/>
        <a:buChar char="●"/>
        <a:defRPr sz="2400">
          <a:solidFill>
            <a:srgbClr val="00FF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Surgical Technology</a:t>
            </a:r>
            <a:endParaRPr lang="en-US" sz="3600" dirty="0"/>
          </a:p>
        </p:txBody>
      </p:sp>
      <p:sp>
        <p:nvSpPr>
          <p:cNvPr id="5" name="TextBox 4"/>
          <p:cNvSpPr txBox="1"/>
          <p:nvPr/>
        </p:nvSpPr>
        <p:spPr>
          <a:xfrm>
            <a:off x="3657600" y="1371600"/>
            <a:ext cx="1521570" cy="461665"/>
          </a:xfrm>
          <a:prstGeom prst="rect">
            <a:avLst/>
          </a:prstGeom>
          <a:noFill/>
        </p:spPr>
        <p:txBody>
          <a:bodyPr wrap="none" rtlCol="0">
            <a:spAutoFit/>
          </a:bodyPr>
          <a:lstStyle/>
          <a:p>
            <a:r>
              <a:rPr lang="en-US" sz="2400" dirty="0" smtClean="0"/>
              <a:t>6</a:t>
            </a:r>
            <a:r>
              <a:rPr lang="en-US" sz="2400" baseline="30000" dirty="0" smtClean="0"/>
              <a:t>th</a:t>
            </a:r>
            <a:r>
              <a:rPr lang="en-US" sz="2400" dirty="0" smtClean="0"/>
              <a:t> edition</a:t>
            </a:r>
            <a:endParaRPr lang="en-US" sz="2400" dirty="0"/>
          </a:p>
        </p:txBody>
      </p:sp>
      <p:sp>
        <p:nvSpPr>
          <p:cNvPr id="6" name="TextBox 5"/>
          <p:cNvSpPr txBox="1"/>
          <p:nvPr/>
        </p:nvSpPr>
        <p:spPr>
          <a:xfrm>
            <a:off x="3295650" y="2609850"/>
            <a:ext cx="2084225" cy="461665"/>
          </a:xfrm>
          <a:prstGeom prst="rect">
            <a:avLst/>
          </a:prstGeom>
          <a:noFill/>
        </p:spPr>
        <p:txBody>
          <a:bodyPr wrap="none" rtlCol="0">
            <a:spAutoFit/>
          </a:bodyPr>
          <a:lstStyle/>
          <a:p>
            <a:r>
              <a:rPr lang="en-US" sz="2400" dirty="0" smtClean="0"/>
              <a:t>CHAPTER 32</a:t>
            </a:r>
            <a:endParaRPr lang="en-US" sz="2400" dirty="0"/>
          </a:p>
        </p:txBody>
      </p:sp>
      <p:sp>
        <p:nvSpPr>
          <p:cNvPr id="7" name="TextBox 6"/>
          <p:cNvSpPr txBox="1"/>
          <p:nvPr/>
        </p:nvSpPr>
        <p:spPr>
          <a:xfrm>
            <a:off x="2291503" y="3886200"/>
            <a:ext cx="4657622" cy="523220"/>
          </a:xfrm>
          <a:prstGeom prst="rect">
            <a:avLst/>
          </a:prstGeom>
          <a:noFill/>
        </p:spPr>
        <p:txBody>
          <a:bodyPr wrap="none" rtlCol="0">
            <a:spAutoFit/>
          </a:bodyPr>
          <a:lstStyle/>
          <a:p>
            <a:pPr algn="ctr"/>
            <a:r>
              <a:rPr lang="en-US" sz="2800" smtClean="0"/>
              <a:t>Peripheral Vascular Surgery</a:t>
            </a:r>
            <a:endParaRPr lang="en-US" sz="2800" dirty="0"/>
          </a:p>
        </p:txBody>
      </p:sp>
      <p:sp>
        <p:nvSpPr>
          <p:cNvPr id="2" name="Footer Placeholder 1"/>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Microcirculation in the </a:t>
            </a:r>
            <a:br>
              <a:rPr lang="en-US" dirty="0" smtClean="0"/>
            </a:br>
            <a:r>
              <a:rPr lang="en-US" dirty="0" smtClean="0"/>
              <a:t>Capillary Network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1517" y="1953491"/>
            <a:ext cx="7620966" cy="4003963"/>
          </a:xfrm>
          <a:prstGeom prst="rect">
            <a:avLst/>
          </a:prstGeom>
        </p:spPr>
      </p:pic>
      <p:sp>
        <p:nvSpPr>
          <p:cNvPr id="3" name="Rectangle 2"/>
          <p:cNvSpPr/>
          <p:nvPr/>
        </p:nvSpPr>
        <p:spPr>
          <a:xfrm>
            <a:off x="2286000" y="5967542"/>
            <a:ext cx="4572000" cy="215444"/>
          </a:xfrm>
          <a:prstGeom prst="rect">
            <a:avLst/>
          </a:prstGeom>
        </p:spPr>
        <p:txBody>
          <a:bodyPr>
            <a:spAutoFit/>
          </a:bodyPr>
          <a:lstStyle/>
          <a:p>
            <a:pPr algn="ctr"/>
            <a:r>
              <a:rPr lang="en-US" sz="800" dirty="0"/>
              <a:t>From </a:t>
            </a:r>
            <a:r>
              <a:rPr lang="en-US" sz="800" dirty="0" err="1"/>
              <a:t>Thibodeau</a:t>
            </a:r>
            <a:r>
              <a:rPr lang="en-US" sz="800" dirty="0"/>
              <a:t> G, Patton K: </a:t>
            </a:r>
            <a:r>
              <a:rPr lang="en-US" sz="800" i="1" dirty="0"/>
              <a:t>Anatomy and physiology</a:t>
            </a:r>
            <a:r>
              <a:rPr lang="en-US" sz="800" dirty="0"/>
              <a:t>, </a:t>
            </a:r>
            <a:r>
              <a:rPr lang="en-US" sz="800" dirty="0" err="1"/>
              <a:t>ed</a:t>
            </a:r>
            <a:r>
              <a:rPr lang="en-US" sz="800" dirty="0"/>
              <a:t> 6, St Louis, 2007, Mosby.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and Systemic Systems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77874" y="1341398"/>
            <a:ext cx="6588252" cy="4840224"/>
          </a:xfrm>
          <a:prstGeom prst="rect">
            <a:avLst/>
          </a:prstGeom>
        </p:spPr>
      </p:pic>
      <p:sp>
        <p:nvSpPr>
          <p:cNvPr id="3" name="Rectangle 2"/>
          <p:cNvSpPr/>
          <p:nvPr/>
        </p:nvSpPr>
        <p:spPr>
          <a:xfrm>
            <a:off x="2286000" y="6191710"/>
            <a:ext cx="4572000" cy="215444"/>
          </a:xfrm>
          <a:prstGeom prst="rect">
            <a:avLst/>
          </a:prstGeom>
        </p:spPr>
        <p:txBody>
          <a:bodyPr>
            <a:spAutoFit/>
          </a:bodyPr>
          <a:lstStyle/>
          <a:p>
            <a:pPr algn="ctr"/>
            <a:r>
              <a:rPr lang="en-US" sz="800" dirty="0"/>
              <a:t>From </a:t>
            </a:r>
            <a:r>
              <a:rPr lang="en-US" sz="800" dirty="0" err="1"/>
              <a:t>Thibodeau</a:t>
            </a:r>
            <a:r>
              <a:rPr lang="en-US" sz="800" dirty="0"/>
              <a:t> G, Patton K: </a:t>
            </a:r>
            <a:r>
              <a:rPr lang="en-US" sz="800" i="1" dirty="0"/>
              <a:t>Anatomy and physiology</a:t>
            </a:r>
            <a:r>
              <a:rPr lang="en-US" sz="800" dirty="0"/>
              <a:t>, </a:t>
            </a:r>
            <a:r>
              <a:rPr lang="en-US" sz="800" dirty="0" err="1"/>
              <a:t>ed</a:t>
            </a:r>
            <a:r>
              <a:rPr lang="en-US" sz="800" dirty="0"/>
              <a:t> 6, St Louis, 2007, Mosby.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Pressure: Affecting Factors </a:t>
            </a:r>
            <a:endParaRPr lang="en-US" dirty="0"/>
          </a:p>
        </p:txBody>
      </p:sp>
      <p:sp>
        <p:nvSpPr>
          <p:cNvPr id="3" name="Content Placeholder 2"/>
          <p:cNvSpPr>
            <a:spLocks noGrp="1"/>
          </p:cNvSpPr>
          <p:nvPr>
            <p:ph idx="1"/>
          </p:nvPr>
        </p:nvSpPr>
        <p:spPr/>
        <p:txBody>
          <a:bodyPr/>
          <a:lstStyle/>
          <a:p>
            <a:r>
              <a:rPr lang="en-US" dirty="0" smtClean="0"/>
              <a:t>Sex</a:t>
            </a:r>
          </a:p>
          <a:p>
            <a:r>
              <a:rPr lang="en-US" dirty="0" smtClean="0"/>
              <a:t>Age</a:t>
            </a:r>
          </a:p>
          <a:p>
            <a:r>
              <a:rPr lang="en-US" dirty="0" smtClean="0"/>
              <a:t>Weight</a:t>
            </a:r>
          </a:p>
          <a:p>
            <a:r>
              <a:rPr lang="en-US" dirty="0" smtClean="0"/>
              <a:t>Exercise</a:t>
            </a:r>
          </a:p>
          <a:p>
            <a:r>
              <a:rPr lang="en-US" dirty="0" smtClean="0"/>
              <a:t>Diurnal fluctuation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Physiological Influences </a:t>
            </a:r>
            <a:br>
              <a:rPr lang="en-US" dirty="0" smtClean="0"/>
            </a:br>
            <a:r>
              <a:rPr lang="en-US" dirty="0" smtClean="0"/>
              <a:t>of Blood Pressure </a:t>
            </a:r>
            <a:endParaRPr lang="en-US" dirty="0"/>
          </a:p>
        </p:txBody>
      </p:sp>
      <p:sp>
        <p:nvSpPr>
          <p:cNvPr id="3" name="Content Placeholder 2"/>
          <p:cNvSpPr>
            <a:spLocks noGrp="1"/>
          </p:cNvSpPr>
          <p:nvPr>
            <p:ph idx="1"/>
          </p:nvPr>
        </p:nvSpPr>
        <p:spPr/>
        <p:txBody>
          <a:bodyPr/>
          <a:lstStyle/>
          <a:p>
            <a:r>
              <a:rPr lang="en-US" dirty="0" smtClean="0"/>
              <a:t>Elasticity of the arterial walls</a:t>
            </a:r>
          </a:p>
          <a:p>
            <a:r>
              <a:rPr lang="en-US" dirty="0" smtClean="0"/>
              <a:t>Total blood volume</a:t>
            </a:r>
          </a:p>
          <a:p>
            <a:r>
              <a:rPr lang="en-US" dirty="0" smtClean="0"/>
              <a:t>Peripheral vascular resistance</a:t>
            </a:r>
          </a:p>
          <a:p>
            <a:r>
              <a:rPr lang="en-US" dirty="0" smtClean="0"/>
              <a:t>Blood viscosity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Procedures </a:t>
            </a:r>
            <a:endParaRPr lang="en-US" dirty="0"/>
          </a:p>
        </p:txBody>
      </p:sp>
      <p:sp>
        <p:nvSpPr>
          <p:cNvPr id="3" name="Content Placeholder 2"/>
          <p:cNvSpPr>
            <a:spLocks noGrp="1"/>
          </p:cNvSpPr>
          <p:nvPr>
            <p:ph idx="1"/>
          </p:nvPr>
        </p:nvSpPr>
        <p:spPr/>
        <p:txBody>
          <a:bodyPr/>
          <a:lstStyle/>
          <a:p>
            <a:r>
              <a:rPr lang="en-US" dirty="0" smtClean="0"/>
              <a:t>Doppler duplex ultrasonography</a:t>
            </a:r>
          </a:p>
          <a:p>
            <a:r>
              <a:rPr lang="en-US" dirty="0" smtClean="0"/>
              <a:t>Arterial plethysmograph</a:t>
            </a:r>
          </a:p>
          <a:p>
            <a:r>
              <a:rPr lang="en-US" dirty="0" smtClean="0"/>
              <a:t>Doppler scanning</a:t>
            </a:r>
          </a:p>
          <a:p>
            <a:r>
              <a:rPr lang="en-US" dirty="0" smtClean="0"/>
              <a:t>Arteriography</a:t>
            </a:r>
          </a:p>
          <a:p>
            <a:r>
              <a:rPr lang="en-US" dirty="0" smtClean="0"/>
              <a:t>Intravascular ultrasound</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02976" y="1759527"/>
            <a:ext cx="6738048" cy="3782291"/>
          </a:xfrm>
          <a:prstGeom prst="rect">
            <a:avLst/>
          </a:prstGeom>
        </p:spPr>
      </p:pic>
      <p:sp>
        <p:nvSpPr>
          <p:cNvPr id="3" name="Rectangle 2"/>
          <p:cNvSpPr/>
          <p:nvPr/>
        </p:nvSpPr>
        <p:spPr>
          <a:xfrm>
            <a:off x="2286000" y="5541818"/>
            <a:ext cx="4572000" cy="215444"/>
          </a:xfrm>
          <a:prstGeom prst="rect">
            <a:avLst/>
          </a:prstGeom>
        </p:spPr>
        <p:txBody>
          <a:bodyPr>
            <a:spAutoFit/>
          </a:bodyPr>
          <a:lstStyle/>
          <a:p>
            <a:pPr algn="ctr"/>
            <a:r>
              <a:rPr lang="en-US" sz="800" dirty="0"/>
              <a:t>From </a:t>
            </a:r>
            <a:r>
              <a:rPr lang="en-US" sz="800" dirty="0" err="1"/>
              <a:t>Tighe</a:t>
            </a:r>
            <a:r>
              <a:rPr lang="en-US" sz="800" dirty="0"/>
              <a:t> SM: </a:t>
            </a:r>
            <a:r>
              <a:rPr lang="en-US" sz="800" i="1" dirty="0"/>
              <a:t>Instrumentation for the operating room</a:t>
            </a:r>
            <a:r>
              <a:rPr lang="en-US" sz="800" dirty="0"/>
              <a:t>, </a:t>
            </a:r>
            <a:r>
              <a:rPr lang="en-US" sz="800" dirty="0" err="1"/>
              <a:t>ed</a:t>
            </a:r>
            <a:r>
              <a:rPr lang="en-US" sz="800" dirty="0"/>
              <a:t> 7, St Louis, 2007, Mosby.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Instruments (Cont.) </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19388" y="1191491"/>
            <a:ext cx="3505224" cy="4857072"/>
          </a:xfrm>
          <a:prstGeom prst="rect">
            <a:avLst/>
          </a:prstGeom>
        </p:spPr>
      </p:pic>
      <p:sp>
        <p:nvSpPr>
          <p:cNvPr id="3" name="Rectangle 2"/>
          <p:cNvSpPr/>
          <p:nvPr/>
        </p:nvSpPr>
        <p:spPr>
          <a:xfrm>
            <a:off x="2286000" y="6038507"/>
            <a:ext cx="4572000" cy="215444"/>
          </a:xfrm>
          <a:prstGeom prst="rect">
            <a:avLst/>
          </a:prstGeom>
        </p:spPr>
        <p:txBody>
          <a:bodyPr>
            <a:spAutoFit/>
          </a:bodyPr>
          <a:lstStyle/>
          <a:p>
            <a:pPr algn="ctr"/>
            <a:r>
              <a:rPr lang="en-US" sz="800" dirty="0"/>
              <a:t>From </a:t>
            </a:r>
            <a:r>
              <a:rPr lang="en-US" sz="800" dirty="0" err="1"/>
              <a:t>Tighe</a:t>
            </a:r>
            <a:r>
              <a:rPr lang="en-US" sz="800" dirty="0"/>
              <a:t> SM: </a:t>
            </a:r>
            <a:r>
              <a:rPr lang="en-US" sz="800" i="1" dirty="0"/>
              <a:t>Instrumentation for the operating room</a:t>
            </a:r>
            <a:r>
              <a:rPr lang="en-US" sz="800" dirty="0"/>
              <a:t>, </a:t>
            </a:r>
            <a:r>
              <a:rPr lang="en-US" sz="800" dirty="0" err="1"/>
              <a:t>ed</a:t>
            </a:r>
            <a:r>
              <a:rPr lang="en-US" sz="800" dirty="0"/>
              <a:t> 7, St Louis, 2007, Mosby.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Sutures </a:t>
            </a:r>
            <a:endParaRPr lang="en-US" dirty="0"/>
          </a:p>
        </p:txBody>
      </p:sp>
      <p:sp>
        <p:nvSpPr>
          <p:cNvPr id="3" name="Content Placeholder 2"/>
          <p:cNvSpPr>
            <a:spLocks noGrp="1"/>
          </p:cNvSpPr>
          <p:nvPr>
            <p:ph idx="1"/>
          </p:nvPr>
        </p:nvSpPr>
        <p:spPr/>
        <p:txBody>
          <a:bodyPr/>
          <a:lstStyle/>
          <a:p>
            <a:r>
              <a:rPr lang="en-US" dirty="0" smtClean="0"/>
              <a:t>Materials and design</a:t>
            </a:r>
          </a:p>
          <a:p>
            <a:pPr lvl="1"/>
            <a:r>
              <a:rPr lang="en-US" dirty="0" smtClean="0"/>
              <a:t>Nonabsorbable sutures</a:t>
            </a:r>
          </a:p>
          <a:p>
            <a:pPr lvl="1"/>
            <a:r>
              <a:rPr lang="en-US" dirty="0" smtClean="0"/>
              <a:t>Sizes range from 3-0 to 8-0</a:t>
            </a:r>
          </a:p>
          <a:p>
            <a:pPr lvl="1"/>
            <a:r>
              <a:rPr lang="en-US" dirty="0" smtClean="0"/>
              <a:t>Atraumatic, round, tapered, or beveled needles are used</a:t>
            </a:r>
          </a:p>
          <a:p>
            <a:pPr lvl="1"/>
            <a:r>
              <a:rPr lang="en-US" dirty="0" smtClean="0"/>
              <a:t>Double-armed sutures are commonly used</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Suture Material </a:t>
            </a:r>
            <a:br>
              <a:rPr lang="en-US" dirty="0" smtClean="0"/>
            </a:br>
            <a:r>
              <a:rPr lang="en-US" dirty="0" smtClean="0"/>
              <a:t>in the Field </a:t>
            </a:r>
            <a:endParaRPr lang="en-US" dirty="0"/>
          </a:p>
        </p:txBody>
      </p:sp>
      <p:sp>
        <p:nvSpPr>
          <p:cNvPr id="3" name="Content Placeholder 2"/>
          <p:cNvSpPr>
            <a:spLocks noGrp="1"/>
          </p:cNvSpPr>
          <p:nvPr>
            <p:ph idx="1"/>
          </p:nvPr>
        </p:nvSpPr>
        <p:spPr/>
        <p:txBody>
          <a:bodyPr/>
          <a:lstStyle/>
          <a:p>
            <a:r>
              <a:rPr lang="en-US" dirty="0" smtClean="0"/>
              <a:t>Should be removed from packet carefully </a:t>
            </a:r>
            <a:br>
              <a:rPr lang="en-US" dirty="0" smtClean="0"/>
            </a:br>
            <a:r>
              <a:rPr lang="en-US" dirty="0" smtClean="0"/>
              <a:t>and lightly stretched</a:t>
            </a:r>
          </a:p>
          <a:p>
            <a:r>
              <a:rPr lang="en-US" dirty="0" smtClean="0"/>
              <a:t>GORE-TEX must </a:t>
            </a:r>
            <a:r>
              <a:rPr lang="en-US" i="1" dirty="0" smtClean="0"/>
              <a:t>not</a:t>
            </a:r>
            <a:r>
              <a:rPr lang="en-US" dirty="0" smtClean="0"/>
              <a:t> be stretched</a:t>
            </a:r>
          </a:p>
          <a:p>
            <a:r>
              <a:rPr lang="en-US" dirty="0" smtClean="0"/>
              <a:t>Rubber shods may be used</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Vascular Grafts </a:t>
            </a:r>
            <a:endParaRPr lang="en-US" dirty="0"/>
          </a:p>
        </p:txBody>
      </p:sp>
      <p:sp>
        <p:nvSpPr>
          <p:cNvPr id="3" name="Content Placeholder 2"/>
          <p:cNvSpPr>
            <a:spLocks noGrp="1"/>
          </p:cNvSpPr>
          <p:nvPr>
            <p:ph idx="1"/>
          </p:nvPr>
        </p:nvSpPr>
        <p:spPr/>
        <p:txBody>
          <a:bodyPr>
            <a:normAutofit lnSpcReduction="10000"/>
          </a:bodyPr>
          <a:lstStyle/>
          <a:p>
            <a:r>
              <a:rPr lang="en-US" dirty="0" smtClean="0"/>
              <a:t>Synthetic grafts</a:t>
            </a:r>
          </a:p>
          <a:p>
            <a:pPr lvl="1"/>
            <a:r>
              <a:rPr lang="en-US" dirty="0" smtClean="0"/>
              <a:t>Dacron</a:t>
            </a:r>
          </a:p>
          <a:p>
            <a:pPr lvl="1"/>
            <a:r>
              <a:rPr lang="en-US" dirty="0" smtClean="0"/>
              <a:t>Polyester</a:t>
            </a:r>
          </a:p>
          <a:p>
            <a:pPr lvl="1"/>
            <a:r>
              <a:rPr lang="en-US" dirty="0" smtClean="0"/>
              <a:t>GORE-TEX </a:t>
            </a:r>
            <a:br>
              <a:rPr lang="en-US" dirty="0" smtClean="0"/>
            </a:br>
            <a:r>
              <a:rPr lang="en-US" dirty="0" smtClean="0"/>
              <a:t>(Polytetrafluoroethylene or PTFE)</a:t>
            </a:r>
          </a:p>
          <a:p>
            <a:r>
              <a:rPr lang="en-US" dirty="0" smtClean="0"/>
              <a:t>Natural materials</a:t>
            </a:r>
          </a:p>
          <a:p>
            <a:pPr lvl="1"/>
            <a:r>
              <a:rPr lang="en-US" dirty="0" smtClean="0"/>
              <a:t>Banked human umbilical cord</a:t>
            </a:r>
          </a:p>
          <a:p>
            <a:pPr lvl="1"/>
            <a:r>
              <a:rPr lang="en-US" dirty="0" smtClean="0"/>
              <a:t>Bovine grafts</a:t>
            </a:r>
          </a:p>
          <a:p>
            <a:pPr lvl="1"/>
            <a:r>
              <a:rPr lang="en-US" dirty="0" smtClean="0"/>
              <a:t>Autograft</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831229"/>
            <a:ext cx="8229600" cy="1143000"/>
          </a:xfrm>
        </p:spPr>
        <p:txBody>
          <a:bodyPr>
            <a:normAutofit/>
          </a:bodyPr>
          <a:lstStyle/>
          <a:p>
            <a:r>
              <a:rPr lang="en-US" sz="3200" dirty="0" smtClean="0"/>
              <a:t>Anatomy, Case Planning, </a:t>
            </a:r>
            <a:br>
              <a:rPr lang="en-US" sz="3200" dirty="0" smtClean="0"/>
            </a:br>
            <a:r>
              <a:rPr lang="en-US" sz="3200" dirty="0" smtClean="0"/>
              <a:t>Techniques, and Pathology</a:t>
            </a:r>
            <a:endParaRPr lang="en-US" sz="3000" dirty="0">
              <a:cs typeface="Arial" pitchFamily="34" charset="0"/>
            </a:endParaRPr>
          </a:p>
        </p:txBody>
      </p:sp>
      <p:sp>
        <p:nvSpPr>
          <p:cNvPr id="3" name="Content Placeholder 2"/>
          <p:cNvSpPr>
            <a:spLocks noGrp="1"/>
          </p:cNvSpPr>
          <p:nvPr>
            <p:ph idx="1"/>
          </p:nvPr>
        </p:nvSpPr>
        <p:spPr>
          <a:xfrm>
            <a:off x="477078" y="1945566"/>
            <a:ext cx="8229600" cy="4525963"/>
          </a:xfrm>
        </p:spPr>
        <p:txBody>
          <a:bodyPr>
            <a:normAutofit/>
          </a:bodyPr>
          <a:lstStyle/>
          <a:p>
            <a:pPr marL="514350" indent="-514350">
              <a:buFont typeface="+mj-lt"/>
              <a:buAutoNum type="arabicPeriod"/>
            </a:pPr>
            <a:r>
              <a:rPr lang="en-US" sz="2800" dirty="0" smtClean="0"/>
              <a:t>Identify key anatomical features of the peripheral vascular system.</a:t>
            </a:r>
          </a:p>
          <a:p>
            <a:pPr marL="514350" indent="-514350">
              <a:buFont typeface="+mj-lt"/>
              <a:buAutoNum type="arabicPeriod"/>
            </a:pPr>
            <a:r>
              <a:rPr lang="en-US" sz="2800" dirty="0" smtClean="0"/>
              <a:t>Discuss diagnostic procedures of the vascular system.</a:t>
            </a:r>
          </a:p>
          <a:p>
            <a:pPr marL="514350" indent="-514350">
              <a:buFont typeface="+mj-lt"/>
              <a:buAutoNum type="arabicPeriod"/>
            </a:pPr>
            <a:r>
              <a:rPr lang="en-US" sz="2800" dirty="0" smtClean="0"/>
              <a:t>Discuss specific elements of case planning in orthopedic surgery.</a:t>
            </a:r>
          </a:p>
          <a:p>
            <a:pPr marL="514350" indent="-514350">
              <a:buFont typeface="+mj-lt"/>
              <a:buAutoNum type="arabicPeriod"/>
            </a:pPr>
            <a:r>
              <a:rPr lang="en-US" sz="2800" dirty="0" smtClean="0"/>
              <a:t>Describe surgical techniques used in vascular surgery.</a:t>
            </a:r>
          </a:p>
          <a:p>
            <a:pPr marL="514350" indent="-514350">
              <a:buFont typeface="+mj-lt"/>
              <a:buAutoNum type="arabicPeriod"/>
            </a:pPr>
            <a:r>
              <a:rPr lang="en-US" sz="2800" dirty="0" smtClean="0"/>
              <a:t>Discuss vascular pathology.</a:t>
            </a:r>
          </a:p>
          <a:p>
            <a:pPr marL="514350" indent="-514350">
              <a:buFont typeface="+mj-lt"/>
              <a:buAutoNum type="arabicPeriod"/>
            </a:pPr>
            <a:endParaRPr lang="en-US" sz="2800" dirty="0"/>
          </a:p>
        </p:txBody>
      </p:sp>
      <p:sp>
        <p:nvSpPr>
          <p:cNvPr id="4" name="TextBox 3"/>
          <p:cNvSpPr txBox="1"/>
          <p:nvPr/>
        </p:nvSpPr>
        <p:spPr>
          <a:xfrm>
            <a:off x="3120887" y="318052"/>
            <a:ext cx="2558714" cy="615553"/>
          </a:xfrm>
          <a:prstGeom prst="rect">
            <a:avLst/>
          </a:prstGeom>
          <a:noFill/>
        </p:spPr>
        <p:txBody>
          <a:bodyPr wrap="none" rtlCol="0">
            <a:spAutoFit/>
          </a:bodyPr>
          <a:lstStyle/>
          <a:p>
            <a:r>
              <a:rPr lang="en-US" sz="3400" dirty="0" smtClean="0"/>
              <a:t>Lesson 32.1</a:t>
            </a:r>
            <a:endParaRPr lang="en-US" sz="3400"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Patch Grafts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7" name="Content Placeholder 2"/>
          <p:cNvSpPr>
            <a:spLocks noGrp="1"/>
          </p:cNvSpPr>
          <p:nvPr>
            <p:ph idx="1"/>
          </p:nvPr>
        </p:nvSpPr>
        <p:spPr>
          <a:xfrm>
            <a:off x="457200" y="1600200"/>
            <a:ext cx="8229600" cy="4525963"/>
          </a:xfrm>
        </p:spPr>
        <p:txBody>
          <a:bodyPr/>
          <a:lstStyle/>
          <a:p>
            <a:r>
              <a:rPr lang="en-US" dirty="0" smtClean="0">
                <a:latin typeface="Arial" charset="0"/>
              </a:rPr>
              <a:t>Vascular </a:t>
            </a:r>
            <a:r>
              <a:rPr lang="en-US" dirty="0">
                <a:latin typeface="Arial" charset="0"/>
              </a:rPr>
              <a:t>grafts are extremely expensive. </a:t>
            </a:r>
            <a:endParaRPr lang="en-US" dirty="0" smtClean="0">
              <a:latin typeface="Arial" charset="0"/>
            </a:endParaRPr>
          </a:p>
          <a:p>
            <a:r>
              <a:rPr lang="en-US" dirty="0" smtClean="0">
                <a:latin typeface="Arial" charset="0"/>
              </a:rPr>
              <a:t>They </a:t>
            </a:r>
            <a:r>
              <a:rPr lang="en-US" dirty="0">
                <a:latin typeface="Arial" charset="0"/>
              </a:rPr>
              <a:t>must not be opened until the surgeon is sure of the length and the size required.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Patch </a:t>
            </a:r>
            <a:r>
              <a:rPr lang="en-US" dirty="0"/>
              <a:t>Grafts (Cont.) </a:t>
            </a:r>
          </a:p>
        </p:txBody>
      </p:sp>
      <p:sp>
        <p:nvSpPr>
          <p:cNvPr id="3" name="Content Placeholder 2"/>
          <p:cNvSpPr>
            <a:spLocks noGrp="1"/>
          </p:cNvSpPr>
          <p:nvPr>
            <p:ph idx="1"/>
          </p:nvPr>
        </p:nvSpPr>
        <p:spPr/>
        <p:txBody>
          <a:bodyPr/>
          <a:lstStyle/>
          <a:p>
            <a:r>
              <a:rPr lang="en-US" dirty="0" smtClean="0"/>
              <a:t>A patch graft is sewn into place using a moistened double-armed suture.</a:t>
            </a:r>
          </a:p>
          <a:p>
            <a:r>
              <a:rPr lang="en-US" dirty="0" smtClean="0"/>
              <a:t>The surgeon will need irrigation squirted into his or her hand to tie the suture. </a:t>
            </a:r>
          </a:p>
          <a:p>
            <a:r>
              <a:rPr lang="en-US" dirty="0" smtClean="0"/>
              <a:t>The suture can be difficult to work with when dry. Moistening the hands and the suture allows for easier manipulation of the suture.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Fogarty-Type </a:t>
            </a:r>
            <a:br>
              <a:rPr lang="en-US" dirty="0" smtClean="0"/>
            </a:br>
            <a:r>
              <a:rPr lang="en-US" dirty="0" smtClean="0"/>
              <a:t>Embolectomy Catheter </a:t>
            </a:r>
            <a:endParaRPr lang="en-US" dirty="0"/>
          </a:p>
        </p:txBody>
      </p:sp>
      <p:sp>
        <p:nvSpPr>
          <p:cNvPr id="3" name="Content Placeholder 2"/>
          <p:cNvSpPr>
            <a:spLocks noGrp="1"/>
          </p:cNvSpPr>
          <p:nvPr>
            <p:ph idx="1"/>
          </p:nvPr>
        </p:nvSpPr>
        <p:spPr/>
        <p:txBody>
          <a:bodyPr/>
          <a:lstStyle/>
          <a:p>
            <a:r>
              <a:rPr lang="en-US" dirty="0" smtClean="0"/>
              <a:t>Length varies</a:t>
            </a:r>
          </a:p>
          <a:p>
            <a:r>
              <a:rPr lang="en-US" dirty="0" smtClean="0"/>
              <a:t>Size ranges 1-6 Fr </a:t>
            </a:r>
          </a:p>
          <a:p>
            <a:r>
              <a:rPr lang="en-US" dirty="0" smtClean="0"/>
              <a:t>Tuberculin syringe needed</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Stents </a:t>
            </a:r>
            <a:endParaRPr lang="en-US" dirty="0"/>
          </a:p>
        </p:txBody>
      </p:sp>
      <p:sp>
        <p:nvSpPr>
          <p:cNvPr id="3" name="Content Placeholder 2"/>
          <p:cNvSpPr>
            <a:spLocks noGrp="1"/>
          </p:cNvSpPr>
          <p:nvPr>
            <p:ph idx="1"/>
          </p:nvPr>
        </p:nvSpPr>
        <p:spPr/>
        <p:txBody>
          <a:bodyPr/>
          <a:lstStyle/>
          <a:p>
            <a:r>
              <a:rPr lang="en-US" dirty="0" smtClean="0"/>
              <a:t>Small metal implant designed to fit against the artery wall</a:t>
            </a:r>
          </a:p>
          <a:p>
            <a:r>
              <a:rPr lang="en-US" dirty="0" smtClean="0"/>
              <a:t>Materials</a:t>
            </a:r>
          </a:p>
          <a:p>
            <a:pPr lvl="1"/>
            <a:r>
              <a:rPr lang="en-US" dirty="0" smtClean="0"/>
              <a:t>Stainless steel</a:t>
            </a:r>
          </a:p>
          <a:p>
            <a:pPr lvl="1"/>
            <a:r>
              <a:rPr lang="en-US" dirty="0" smtClean="0"/>
              <a:t>Titanium</a:t>
            </a:r>
          </a:p>
          <a:p>
            <a:pPr lvl="1"/>
            <a:r>
              <a:rPr lang="en-US" dirty="0" smtClean="0"/>
              <a:t>Nitinol</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a:t>
            </a:r>
            <a:endParaRPr lang="en-US" dirty="0"/>
          </a:p>
        </p:txBody>
      </p:sp>
      <p:sp>
        <p:nvSpPr>
          <p:cNvPr id="3" name="Content Placeholder 2"/>
          <p:cNvSpPr>
            <a:spLocks noGrp="1"/>
          </p:cNvSpPr>
          <p:nvPr>
            <p:ph idx="1"/>
          </p:nvPr>
        </p:nvSpPr>
        <p:spPr/>
        <p:txBody>
          <a:bodyPr/>
          <a:lstStyle/>
          <a:p>
            <a:r>
              <a:rPr lang="en-US" dirty="0" smtClean="0"/>
              <a:t>Anticoagulation</a:t>
            </a:r>
          </a:p>
          <a:p>
            <a:pPr lvl="1"/>
            <a:r>
              <a:rPr lang="en-US" dirty="0" smtClean="0"/>
              <a:t>Heparinized saline</a:t>
            </a:r>
          </a:p>
          <a:p>
            <a:r>
              <a:rPr lang="en-US" dirty="0" smtClean="0"/>
              <a:t>Coagulation</a:t>
            </a:r>
          </a:p>
          <a:p>
            <a:pPr lvl="1"/>
            <a:r>
              <a:rPr lang="en-US" dirty="0" smtClean="0"/>
              <a:t>Collagen or fibrin products</a:t>
            </a:r>
          </a:p>
          <a:p>
            <a:pPr lvl="1"/>
            <a:r>
              <a:rPr lang="en-US" dirty="0" smtClean="0"/>
              <a:t>Topical thrombin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Hemostasis </a:t>
            </a:r>
            <a:endParaRPr lang="en-US" dirty="0"/>
          </a:p>
        </p:txBody>
      </p:sp>
      <p:sp>
        <p:nvSpPr>
          <p:cNvPr id="3" name="Content Placeholder 2"/>
          <p:cNvSpPr>
            <a:spLocks noGrp="1"/>
          </p:cNvSpPr>
          <p:nvPr>
            <p:ph idx="1"/>
          </p:nvPr>
        </p:nvSpPr>
        <p:spPr/>
        <p:txBody>
          <a:bodyPr/>
          <a:lstStyle/>
          <a:p>
            <a:r>
              <a:rPr lang="en-US" dirty="0" smtClean="0"/>
              <a:t>Maintaining a dry surgical site, which is critical in vascular surgery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Endarterectomy </a:t>
            </a:r>
            <a:endParaRPr lang="en-US" dirty="0"/>
          </a:p>
        </p:txBody>
      </p:sp>
      <p:sp>
        <p:nvSpPr>
          <p:cNvPr id="4" name="Footer Placeholder 3"/>
          <p:cNvSpPr>
            <a:spLocks noGrp="1"/>
          </p:cNvSpPr>
          <p:nvPr>
            <p:ph type="ftr" sz="quarter" idx="11"/>
          </p:nvPr>
        </p:nvSpPr>
        <p:spPr/>
        <p:txBody>
          <a:bodyPr/>
          <a:lstStyle/>
          <a:p>
            <a:r>
              <a:rPr lang="en-US" dirty="0"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21285" y="1202364"/>
            <a:ext cx="4101430" cy="4942984"/>
          </a:xfrm>
          <a:prstGeom prst="rect">
            <a:avLst/>
          </a:prstGeom>
        </p:spPr>
      </p:pic>
      <p:sp>
        <p:nvSpPr>
          <p:cNvPr id="3" name="Rectangle 2"/>
          <p:cNvSpPr/>
          <p:nvPr/>
        </p:nvSpPr>
        <p:spPr>
          <a:xfrm>
            <a:off x="2286000" y="6145348"/>
            <a:ext cx="4572000" cy="338554"/>
          </a:xfrm>
          <a:prstGeom prst="rect">
            <a:avLst/>
          </a:prstGeom>
        </p:spPr>
        <p:txBody>
          <a:bodyPr>
            <a:spAutoFit/>
          </a:bodyPr>
          <a:lstStyle/>
          <a:p>
            <a:pPr algn="ctr"/>
            <a:r>
              <a:rPr lang="en-US" sz="800" dirty="0"/>
              <a:t>From </a:t>
            </a:r>
            <a:r>
              <a:rPr lang="en-US" sz="800" dirty="0" err="1"/>
              <a:t>Ouriel</a:t>
            </a:r>
            <a:r>
              <a:rPr lang="en-US" sz="800" dirty="0"/>
              <a:t> K, Rutherford R: </a:t>
            </a:r>
            <a:r>
              <a:rPr lang="en-US" sz="800" i="1" dirty="0"/>
              <a:t>Atlas of vascular surgery: operative procedures</a:t>
            </a:r>
            <a:r>
              <a:rPr lang="en-US" sz="800" dirty="0"/>
              <a:t>, Philadelphia, 1998, WB Saunders.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Vessel Closure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76772" y="1362859"/>
            <a:ext cx="4590456" cy="4622303"/>
          </a:xfrm>
          <a:prstGeom prst="rect">
            <a:avLst/>
          </a:prstGeom>
        </p:spPr>
      </p:pic>
      <p:sp>
        <p:nvSpPr>
          <p:cNvPr id="3" name="Rectangle 2"/>
          <p:cNvSpPr/>
          <p:nvPr/>
        </p:nvSpPr>
        <p:spPr>
          <a:xfrm>
            <a:off x="2286000" y="5985162"/>
            <a:ext cx="4572000" cy="338554"/>
          </a:xfrm>
          <a:prstGeom prst="rect">
            <a:avLst/>
          </a:prstGeom>
        </p:spPr>
        <p:txBody>
          <a:bodyPr>
            <a:spAutoFit/>
          </a:bodyPr>
          <a:lstStyle/>
          <a:p>
            <a:pPr algn="ctr"/>
            <a:r>
              <a:rPr lang="en-US" sz="800" dirty="0"/>
              <a:t>From </a:t>
            </a:r>
            <a:r>
              <a:rPr lang="en-US" sz="800" dirty="0" err="1"/>
              <a:t>Ouriel</a:t>
            </a:r>
            <a:r>
              <a:rPr lang="en-US" sz="800" dirty="0"/>
              <a:t> K, Rutherford R: </a:t>
            </a:r>
            <a:r>
              <a:rPr lang="en-US" sz="800" i="1" dirty="0"/>
              <a:t>Atlas of vascular surgery: basic techniques and exposures</a:t>
            </a:r>
            <a:r>
              <a:rPr lang="en-US" sz="800" dirty="0"/>
              <a:t>, Philadelphia, 1993, WB Saunders.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Vessel Anastomosis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682" y="1925782"/>
            <a:ext cx="7466636" cy="3754582"/>
          </a:xfrm>
          <a:prstGeom prst="rect">
            <a:avLst/>
          </a:prstGeom>
        </p:spPr>
      </p:pic>
      <p:sp>
        <p:nvSpPr>
          <p:cNvPr id="3" name="Rectangle 2"/>
          <p:cNvSpPr/>
          <p:nvPr/>
        </p:nvSpPr>
        <p:spPr>
          <a:xfrm>
            <a:off x="1233054" y="5680364"/>
            <a:ext cx="6677891" cy="215444"/>
          </a:xfrm>
          <a:prstGeom prst="rect">
            <a:avLst/>
          </a:prstGeom>
        </p:spPr>
        <p:txBody>
          <a:bodyPr wrap="square">
            <a:spAutoFit/>
          </a:bodyPr>
          <a:lstStyle/>
          <a:p>
            <a:pPr algn="ctr"/>
            <a:r>
              <a:rPr lang="en-US" sz="800" dirty="0"/>
              <a:t>From </a:t>
            </a:r>
            <a:r>
              <a:rPr lang="en-US" sz="800" dirty="0" err="1"/>
              <a:t>Ouriel</a:t>
            </a:r>
            <a:r>
              <a:rPr lang="en-US" sz="800" dirty="0"/>
              <a:t> K, Rutherford R: </a:t>
            </a:r>
            <a:r>
              <a:rPr lang="en-US" sz="800" i="1" dirty="0"/>
              <a:t>Atlas of vascular surgery: basic techniques and exposures</a:t>
            </a:r>
            <a:r>
              <a:rPr lang="en-US" sz="800" dirty="0"/>
              <a:t>, Philadelphia, 1993, WB Saunders.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Graft Tunneling </a:t>
            </a:r>
            <a:endParaRPr lang="en-US" dirty="0"/>
          </a:p>
        </p:txBody>
      </p:sp>
      <p:sp>
        <p:nvSpPr>
          <p:cNvPr id="3" name="Content Placeholder 2"/>
          <p:cNvSpPr>
            <a:spLocks noGrp="1"/>
          </p:cNvSpPr>
          <p:nvPr>
            <p:ph idx="1"/>
          </p:nvPr>
        </p:nvSpPr>
        <p:spPr/>
        <p:txBody>
          <a:bodyPr/>
          <a:lstStyle/>
          <a:p>
            <a:r>
              <a:rPr lang="en-US" dirty="0" smtClean="0"/>
              <a:t>Establishment of a tunnel through subcutaneous tissue for placement of a graft</a:t>
            </a:r>
          </a:p>
          <a:p>
            <a:r>
              <a:rPr lang="en-US" dirty="0" smtClean="0"/>
              <a:t>Techniques</a:t>
            </a:r>
          </a:p>
          <a:p>
            <a:pPr lvl="1"/>
            <a:r>
              <a:rPr lang="en-US" dirty="0" smtClean="0"/>
              <a:t>Use of surgeon’s fingers</a:t>
            </a:r>
          </a:p>
          <a:p>
            <a:pPr lvl="1"/>
            <a:r>
              <a:rPr lang="en-US" dirty="0" smtClean="0"/>
              <a:t>Use of tunneler (long metal shaft or instrument)</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Review </a:t>
            </a:r>
            <a:endParaRPr lang="en-US" dirty="0"/>
          </a:p>
        </p:txBody>
      </p:sp>
      <p:sp>
        <p:nvSpPr>
          <p:cNvPr id="3" name="Content Placeholder 2"/>
          <p:cNvSpPr>
            <a:spLocks noGrp="1"/>
          </p:cNvSpPr>
          <p:nvPr>
            <p:ph idx="1"/>
          </p:nvPr>
        </p:nvSpPr>
        <p:spPr/>
        <p:txBody>
          <a:bodyPr/>
          <a:lstStyle/>
          <a:p>
            <a:r>
              <a:rPr lang="en-US" dirty="0" smtClean="0"/>
              <a:t>Review terms and definitions listed at beginning of chapter</a:t>
            </a:r>
          </a:p>
          <a:p>
            <a:r>
              <a:rPr lang="en-US" dirty="0" smtClean="0"/>
              <a:t>Use your medical dictionary if necessary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831229"/>
            <a:ext cx="8229600" cy="1143000"/>
          </a:xfrm>
        </p:spPr>
        <p:txBody>
          <a:bodyPr>
            <a:normAutofit/>
          </a:bodyPr>
          <a:lstStyle/>
          <a:p>
            <a:r>
              <a:rPr lang="en-US" sz="3200" dirty="0" smtClean="0"/>
              <a:t>Common Surgical Procedures</a:t>
            </a:r>
            <a:endParaRPr lang="en-US" sz="3000" dirty="0">
              <a:cs typeface="Arial" pitchFamily="34" charset="0"/>
            </a:endParaRPr>
          </a:p>
        </p:txBody>
      </p:sp>
      <p:sp>
        <p:nvSpPr>
          <p:cNvPr id="3" name="Content Placeholder 2"/>
          <p:cNvSpPr>
            <a:spLocks noGrp="1"/>
          </p:cNvSpPr>
          <p:nvPr>
            <p:ph idx="1"/>
          </p:nvPr>
        </p:nvSpPr>
        <p:spPr>
          <a:xfrm>
            <a:off x="477078" y="1775446"/>
            <a:ext cx="8229600" cy="4525963"/>
          </a:xfrm>
        </p:spPr>
        <p:txBody>
          <a:bodyPr>
            <a:normAutofit/>
          </a:bodyPr>
          <a:lstStyle/>
          <a:p>
            <a:pPr marL="514350" indent="-514350">
              <a:buFont typeface="+mj-lt"/>
              <a:buAutoNum type="arabicPeriod" startAt="6"/>
            </a:pPr>
            <a:r>
              <a:rPr lang="en-US" sz="2800" dirty="0" smtClean="0"/>
              <a:t>List and describe common vascular procedures.</a:t>
            </a:r>
          </a:p>
          <a:p>
            <a:pPr marL="514350" indent="-514350">
              <a:buFont typeface="+mj-lt"/>
              <a:buAutoNum type="arabicPeriod" startAt="6"/>
            </a:pPr>
            <a:endParaRPr lang="en-US" sz="2800" dirty="0"/>
          </a:p>
        </p:txBody>
      </p:sp>
      <p:sp>
        <p:nvSpPr>
          <p:cNvPr id="4" name="TextBox 3"/>
          <p:cNvSpPr txBox="1"/>
          <p:nvPr/>
        </p:nvSpPr>
        <p:spPr>
          <a:xfrm>
            <a:off x="3120887" y="318052"/>
            <a:ext cx="2558714" cy="615553"/>
          </a:xfrm>
          <a:prstGeom prst="rect">
            <a:avLst/>
          </a:prstGeom>
          <a:noFill/>
        </p:spPr>
        <p:txBody>
          <a:bodyPr wrap="none" rtlCol="0">
            <a:spAutoFit/>
          </a:bodyPr>
          <a:lstStyle/>
          <a:p>
            <a:r>
              <a:rPr lang="en-US" sz="3400" dirty="0" smtClean="0"/>
              <a:t>Lesson 32.2</a:t>
            </a:r>
            <a:endParaRPr lang="en-US" sz="3400"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Intraoperative Angiography </a:t>
            </a:r>
            <a:endParaRPr lang="en-US" dirty="0"/>
          </a:p>
        </p:txBody>
      </p:sp>
      <p:sp>
        <p:nvSpPr>
          <p:cNvPr id="3" name="Content Placeholder 2"/>
          <p:cNvSpPr>
            <a:spLocks noGrp="1"/>
          </p:cNvSpPr>
          <p:nvPr>
            <p:ph idx="1"/>
          </p:nvPr>
        </p:nvSpPr>
        <p:spPr/>
        <p:txBody>
          <a:bodyPr/>
          <a:lstStyle/>
          <a:p>
            <a:r>
              <a:rPr lang="en-US" dirty="0" smtClean="0"/>
              <a:t>Preoperatively, injection of contrast media into selected artery and its branches</a:t>
            </a:r>
          </a:p>
          <a:p>
            <a:pPr lvl="1"/>
            <a:r>
              <a:rPr lang="en-US" dirty="0" smtClean="0"/>
              <a:t>Used with angioplasty to determine exact location of strictures, occlusion, or malformation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Angioplasty </a:t>
            </a:r>
            <a:endParaRPr lang="en-US" dirty="0"/>
          </a:p>
        </p:txBody>
      </p:sp>
      <p:sp>
        <p:nvSpPr>
          <p:cNvPr id="3" name="Content Placeholder 2"/>
          <p:cNvSpPr>
            <a:spLocks noGrp="1"/>
          </p:cNvSpPr>
          <p:nvPr>
            <p:ph idx="1"/>
          </p:nvPr>
        </p:nvSpPr>
        <p:spPr/>
        <p:txBody>
          <a:bodyPr/>
          <a:lstStyle/>
          <a:p>
            <a:r>
              <a:rPr lang="en-US" dirty="0" smtClean="0"/>
              <a:t>Term describes methods of remodeling inner surface of artery narrowed because of stricture or atherosclerosis</a:t>
            </a:r>
          </a:p>
          <a:p>
            <a:r>
              <a:rPr lang="en-US" dirty="0" smtClean="0"/>
              <a:t>Goal is to reestablish patency and circulation of arterial blood</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Balloon Angioplasty </a:t>
            </a:r>
            <a:endParaRPr lang="en-US" dirty="0"/>
          </a:p>
        </p:txBody>
      </p:sp>
      <p:sp>
        <p:nvSpPr>
          <p:cNvPr id="3" name="Content Placeholder 2"/>
          <p:cNvSpPr>
            <a:spLocks noGrp="1"/>
          </p:cNvSpPr>
          <p:nvPr>
            <p:ph idx="1"/>
          </p:nvPr>
        </p:nvSpPr>
        <p:spPr/>
        <p:txBody>
          <a:bodyPr/>
          <a:lstStyle/>
          <a:p>
            <a:r>
              <a:rPr lang="en-US" dirty="0" smtClean="0"/>
              <a:t>Arterial stricture is expanded with balloon catheter</a:t>
            </a:r>
          </a:p>
          <a:p>
            <a:r>
              <a:rPr lang="en-US" dirty="0" smtClean="0"/>
              <a:t>When inflated, balloon pushes plaque against vessel wall and releases stricture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Stent Placement in Angioplasty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59504" y="1418706"/>
            <a:ext cx="3224992" cy="4577408"/>
          </a:xfrm>
          <a:prstGeom prst="rect">
            <a:avLst/>
          </a:prstGeom>
        </p:spPr>
      </p:pic>
      <p:sp>
        <p:nvSpPr>
          <p:cNvPr id="3" name="Rectangle 2"/>
          <p:cNvSpPr/>
          <p:nvPr/>
        </p:nvSpPr>
        <p:spPr>
          <a:xfrm>
            <a:off x="2286000" y="5996114"/>
            <a:ext cx="4572000" cy="338554"/>
          </a:xfrm>
          <a:prstGeom prst="rect">
            <a:avLst/>
          </a:prstGeom>
        </p:spPr>
        <p:txBody>
          <a:bodyPr>
            <a:spAutoFit/>
          </a:bodyPr>
          <a:lstStyle/>
          <a:p>
            <a:pPr algn="ctr"/>
            <a:r>
              <a:rPr lang="en-US" sz="800" dirty="0"/>
              <a:t>From Garden O, Bradbury A, Forsythe J, Parks R: </a:t>
            </a:r>
            <a:r>
              <a:rPr lang="en-US" sz="800" i="1" dirty="0"/>
              <a:t>Principles and practice of surgery</a:t>
            </a:r>
            <a:r>
              <a:rPr lang="en-US" sz="800" dirty="0"/>
              <a:t>, </a:t>
            </a:r>
            <a:r>
              <a:rPr lang="en-US" sz="800" dirty="0" err="1"/>
              <a:t>ed</a:t>
            </a:r>
            <a:r>
              <a:rPr lang="en-US" sz="800" dirty="0"/>
              <a:t> 5, Edinburgh, 2007, Churchill Livingstone/Elsevier.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of a Vena Cava Filter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90178" y="1141657"/>
            <a:ext cx="3963645" cy="4886751"/>
          </a:xfrm>
          <a:prstGeom prst="rect">
            <a:avLst/>
          </a:prstGeom>
        </p:spPr>
      </p:pic>
      <p:sp>
        <p:nvSpPr>
          <p:cNvPr id="3" name="Rectangle 2"/>
          <p:cNvSpPr/>
          <p:nvPr/>
        </p:nvSpPr>
        <p:spPr>
          <a:xfrm>
            <a:off x="2521528" y="6028408"/>
            <a:ext cx="4100946" cy="338554"/>
          </a:xfrm>
          <a:prstGeom prst="rect">
            <a:avLst/>
          </a:prstGeom>
        </p:spPr>
        <p:txBody>
          <a:bodyPr wrap="square">
            <a:spAutoFit/>
          </a:bodyPr>
          <a:lstStyle/>
          <a:p>
            <a:pPr algn="ctr"/>
            <a:r>
              <a:rPr lang="en-US" sz="800" dirty="0"/>
              <a:t>From Garden O, Bradbury A, Forsythe J, Parks R: </a:t>
            </a:r>
            <a:r>
              <a:rPr lang="en-US" sz="800" i="1" dirty="0"/>
              <a:t>Principles and practice of surgery</a:t>
            </a:r>
            <a:r>
              <a:rPr lang="en-US" sz="800" dirty="0"/>
              <a:t>, </a:t>
            </a:r>
            <a:r>
              <a:rPr lang="en-US" sz="800" dirty="0" err="1"/>
              <a:t>ed</a:t>
            </a:r>
            <a:r>
              <a:rPr lang="en-US" sz="800" dirty="0"/>
              <a:t> 5, Edinburgh, 2007, Churchill Livingstone/Elsevier.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Vascular Access for Renal Hemodialysis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62372" y="1196427"/>
            <a:ext cx="1819257" cy="4968846"/>
          </a:xfrm>
          <a:prstGeom prst="rect">
            <a:avLst/>
          </a:prstGeom>
        </p:spPr>
      </p:pic>
      <p:sp>
        <p:nvSpPr>
          <p:cNvPr id="3" name="Rectangle 2"/>
          <p:cNvSpPr/>
          <p:nvPr/>
        </p:nvSpPr>
        <p:spPr>
          <a:xfrm>
            <a:off x="2286000" y="6165273"/>
            <a:ext cx="4572000" cy="215444"/>
          </a:xfrm>
          <a:prstGeom prst="rect">
            <a:avLst/>
          </a:prstGeom>
        </p:spPr>
        <p:txBody>
          <a:bodyPr>
            <a:spAutoFit/>
          </a:bodyPr>
          <a:lstStyle/>
          <a:p>
            <a:pPr algn="ctr"/>
            <a:r>
              <a:rPr lang="en-US" sz="800" dirty="0"/>
              <a:t>From Wilson SE: </a:t>
            </a:r>
            <a:r>
              <a:rPr lang="en-US" sz="800" i="1" dirty="0"/>
              <a:t>Vascular access: principles and practice</a:t>
            </a:r>
            <a:r>
              <a:rPr lang="en-US" sz="800" dirty="0"/>
              <a:t>, </a:t>
            </a:r>
            <a:r>
              <a:rPr lang="en-US" sz="800" dirty="0" err="1"/>
              <a:t>ed</a:t>
            </a:r>
            <a:r>
              <a:rPr lang="en-US" sz="800" dirty="0"/>
              <a:t> 3, St Louis, 1996, Mosby.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Thrombectomy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41418" y="1172653"/>
            <a:ext cx="4461164" cy="5045442"/>
          </a:xfrm>
          <a:prstGeom prst="rect">
            <a:avLst/>
          </a:prstGeom>
        </p:spPr>
      </p:pic>
      <p:sp>
        <p:nvSpPr>
          <p:cNvPr id="3" name="Rectangle 2"/>
          <p:cNvSpPr/>
          <p:nvPr/>
        </p:nvSpPr>
        <p:spPr>
          <a:xfrm>
            <a:off x="1717963" y="6218095"/>
            <a:ext cx="5708073" cy="215444"/>
          </a:xfrm>
          <a:prstGeom prst="rect">
            <a:avLst/>
          </a:prstGeom>
        </p:spPr>
        <p:txBody>
          <a:bodyPr wrap="square">
            <a:spAutoFit/>
          </a:bodyPr>
          <a:lstStyle/>
          <a:p>
            <a:pPr algn="ctr"/>
            <a:r>
              <a:rPr lang="en-US" sz="800" dirty="0"/>
              <a:t>From </a:t>
            </a:r>
            <a:r>
              <a:rPr lang="en-US" sz="800" dirty="0" err="1"/>
              <a:t>Ouriel</a:t>
            </a:r>
            <a:r>
              <a:rPr lang="en-US" sz="800" dirty="0"/>
              <a:t> K, Rutherford R: </a:t>
            </a:r>
            <a:r>
              <a:rPr lang="en-US" sz="800" i="1" dirty="0"/>
              <a:t>Atlas of vascular surgery: operative procedures</a:t>
            </a:r>
            <a:r>
              <a:rPr lang="en-US" sz="800" dirty="0"/>
              <a:t>, Philadelphia, 1998, WB Saunders.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Endarterectomy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73036" y="1527972"/>
            <a:ext cx="4197928" cy="4571520"/>
          </a:xfrm>
          <a:prstGeom prst="rect">
            <a:avLst/>
          </a:prstGeom>
        </p:spPr>
      </p:pic>
      <p:sp>
        <p:nvSpPr>
          <p:cNvPr id="3" name="Rectangle 2"/>
          <p:cNvSpPr/>
          <p:nvPr/>
        </p:nvSpPr>
        <p:spPr>
          <a:xfrm>
            <a:off x="1731818" y="6124464"/>
            <a:ext cx="5680364" cy="215444"/>
          </a:xfrm>
          <a:prstGeom prst="rect">
            <a:avLst/>
          </a:prstGeom>
        </p:spPr>
        <p:txBody>
          <a:bodyPr wrap="square">
            <a:spAutoFit/>
          </a:bodyPr>
          <a:lstStyle/>
          <a:p>
            <a:pPr algn="ctr"/>
            <a:r>
              <a:rPr lang="en-US" sz="800" dirty="0"/>
              <a:t>From </a:t>
            </a:r>
            <a:r>
              <a:rPr lang="en-US" sz="800" dirty="0" err="1"/>
              <a:t>Ouriel</a:t>
            </a:r>
            <a:r>
              <a:rPr lang="en-US" sz="800" dirty="0"/>
              <a:t> K, Rutherford R: </a:t>
            </a:r>
            <a:r>
              <a:rPr lang="en-US" sz="800" i="1" dirty="0"/>
              <a:t>Atlas of vascular surgery: operative procedures</a:t>
            </a:r>
            <a:r>
              <a:rPr lang="en-US" sz="800" dirty="0"/>
              <a:t>, Philadelphia, 1998, WB Saunders.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Carotid Endarterectomy </a:t>
            </a:r>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86891" y="1222180"/>
            <a:ext cx="4170218" cy="4903794"/>
          </a:xfrm>
          <a:prstGeom prst="rect">
            <a:avLst/>
          </a:prstGeom>
        </p:spPr>
      </p:pic>
      <p:sp>
        <p:nvSpPr>
          <p:cNvPr id="3" name="Rectangle 2"/>
          <p:cNvSpPr/>
          <p:nvPr/>
        </p:nvSpPr>
        <p:spPr>
          <a:xfrm>
            <a:off x="1849582" y="6151436"/>
            <a:ext cx="5444836" cy="215444"/>
          </a:xfrm>
          <a:prstGeom prst="rect">
            <a:avLst/>
          </a:prstGeom>
        </p:spPr>
        <p:txBody>
          <a:bodyPr wrap="square">
            <a:spAutoFit/>
          </a:bodyPr>
          <a:lstStyle/>
          <a:p>
            <a:pPr algn="ctr"/>
            <a:r>
              <a:rPr lang="en-US" sz="800" dirty="0"/>
              <a:t>From </a:t>
            </a:r>
            <a:r>
              <a:rPr lang="en-US" sz="800" dirty="0" err="1"/>
              <a:t>Ouriel</a:t>
            </a:r>
            <a:r>
              <a:rPr lang="en-US" sz="800" dirty="0"/>
              <a:t> K, Rutherford R: </a:t>
            </a:r>
            <a:r>
              <a:rPr lang="en-US" sz="800" i="1" dirty="0"/>
              <a:t>Atlas of vascular surgery: operative procedures</a:t>
            </a:r>
            <a:r>
              <a:rPr lang="en-US" sz="800" dirty="0"/>
              <a:t>, Philadelphia, 1998, WB Saunders.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smtClean="0"/>
              <a:t>Encompasses procedures of arteries </a:t>
            </a:r>
            <a:br>
              <a:rPr lang="en-US" dirty="0" smtClean="0"/>
            </a:br>
            <a:r>
              <a:rPr lang="en-US" dirty="0" smtClean="0"/>
              <a:t>and veins</a:t>
            </a:r>
          </a:p>
          <a:p>
            <a:r>
              <a:rPr lang="en-US" dirty="0" smtClean="0"/>
              <a:t>Excludes those involving heart, brain, and cranial vessels</a:t>
            </a:r>
          </a:p>
          <a:p>
            <a:r>
              <a:rPr lang="en-US" dirty="0" smtClean="0"/>
              <a:t>Requires focused concentration and preparation for surgical emergency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Carotid Endarterectomy (Cont.)</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41271" y="1428376"/>
            <a:ext cx="4861458" cy="4750751"/>
          </a:xfrm>
          <a:prstGeom prst="rect">
            <a:avLst/>
          </a:prstGeom>
        </p:spPr>
      </p:pic>
      <p:sp>
        <p:nvSpPr>
          <p:cNvPr id="3" name="Rectangle 2"/>
          <p:cNvSpPr/>
          <p:nvPr/>
        </p:nvSpPr>
        <p:spPr>
          <a:xfrm>
            <a:off x="1731818" y="6179127"/>
            <a:ext cx="5680364" cy="215444"/>
          </a:xfrm>
          <a:prstGeom prst="rect">
            <a:avLst/>
          </a:prstGeom>
        </p:spPr>
        <p:txBody>
          <a:bodyPr wrap="square">
            <a:spAutoFit/>
          </a:bodyPr>
          <a:lstStyle/>
          <a:p>
            <a:pPr algn="ctr"/>
            <a:r>
              <a:rPr lang="en-US" sz="800" dirty="0"/>
              <a:t>From </a:t>
            </a:r>
            <a:r>
              <a:rPr lang="en-US" sz="800" dirty="0" err="1"/>
              <a:t>Ouriel</a:t>
            </a:r>
            <a:r>
              <a:rPr lang="en-US" sz="800" dirty="0"/>
              <a:t> K, Rutherford R: </a:t>
            </a:r>
            <a:r>
              <a:rPr lang="en-US" sz="800" i="1" dirty="0"/>
              <a:t>Atlas of vascular surgery: operative procedures</a:t>
            </a:r>
            <a:r>
              <a:rPr lang="en-US" sz="800" dirty="0"/>
              <a:t>, Philadelphia, 1998, WB Saunders.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Carotid </a:t>
            </a:r>
            <a:r>
              <a:rPr lang="en-US" dirty="0" smtClean="0"/>
              <a:t>Endarterectomy: </a:t>
            </a:r>
            <a:br>
              <a:rPr lang="en-US" dirty="0" smtClean="0"/>
            </a:br>
            <a:r>
              <a:rPr lang="en-US" dirty="0" smtClean="0"/>
              <a:t>Patch Closure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82064" y="1506344"/>
            <a:ext cx="5379872" cy="4700493"/>
          </a:xfrm>
          <a:prstGeom prst="rect">
            <a:avLst/>
          </a:prstGeom>
        </p:spPr>
      </p:pic>
      <p:sp>
        <p:nvSpPr>
          <p:cNvPr id="3" name="Rectangle 2"/>
          <p:cNvSpPr/>
          <p:nvPr/>
        </p:nvSpPr>
        <p:spPr>
          <a:xfrm>
            <a:off x="1911927" y="6206837"/>
            <a:ext cx="5320145" cy="215444"/>
          </a:xfrm>
          <a:prstGeom prst="rect">
            <a:avLst/>
          </a:prstGeom>
        </p:spPr>
        <p:txBody>
          <a:bodyPr wrap="square">
            <a:spAutoFit/>
          </a:bodyPr>
          <a:lstStyle/>
          <a:p>
            <a:pPr algn="ctr"/>
            <a:r>
              <a:rPr lang="en-US" sz="800" dirty="0"/>
              <a:t>From </a:t>
            </a:r>
            <a:r>
              <a:rPr lang="en-US" sz="800" dirty="0" err="1"/>
              <a:t>Ouriel</a:t>
            </a:r>
            <a:r>
              <a:rPr lang="en-US" sz="800" dirty="0"/>
              <a:t> K, Rutherford R: </a:t>
            </a:r>
            <a:r>
              <a:rPr lang="en-US" sz="800" i="1" dirty="0"/>
              <a:t>Atlas of vascular surgery: operative procedures</a:t>
            </a:r>
            <a:r>
              <a:rPr lang="en-US" sz="800" dirty="0"/>
              <a:t>, Philadelphia, 1998, WB Saunders.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Abdominal Aortic Aneurysm Repair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01091" y="1319183"/>
            <a:ext cx="5541818" cy="4850151"/>
          </a:xfrm>
          <a:prstGeom prst="rect">
            <a:avLst/>
          </a:prstGeom>
        </p:spPr>
      </p:pic>
      <p:sp>
        <p:nvSpPr>
          <p:cNvPr id="3" name="Rectangle 2"/>
          <p:cNvSpPr/>
          <p:nvPr/>
        </p:nvSpPr>
        <p:spPr>
          <a:xfrm>
            <a:off x="1918854" y="6169334"/>
            <a:ext cx="5306291" cy="215444"/>
          </a:xfrm>
          <a:prstGeom prst="rect">
            <a:avLst/>
          </a:prstGeom>
        </p:spPr>
        <p:txBody>
          <a:bodyPr wrap="square">
            <a:spAutoFit/>
          </a:bodyPr>
          <a:lstStyle/>
          <a:p>
            <a:pPr algn="ctr"/>
            <a:r>
              <a:rPr lang="en-US" sz="800" dirty="0"/>
              <a:t>From </a:t>
            </a:r>
            <a:r>
              <a:rPr lang="en-US" sz="800" dirty="0" err="1"/>
              <a:t>Ouriel</a:t>
            </a:r>
            <a:r>
              <a:rPr lang="en-US" sz="800" dirty="0"/>
              <a:t> K, Rutherford R: </a:t>
            </a:r>
            <a:r>
              <a:rPr lang="en-US" sz="800" i="1" dirty="0"/>
              <a:t>Atlas of vascular surgery: operative procedures</a:t>
            </a:r>
            <a:r>
              <a:rPr lang="en-US" sz="800" dirty="0"/>
              <a:t>, Philadelphia, 1998, WB Saunders.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Abdominal Aortic Aneurysm </a:t>
            </a:r>
            <a:r>
              <a:rPr lang="en-US" dirty="0"/>
              <a:t>Repair (Cont.) </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7962" y="1747815"/>
            <a:ext cx="7148076" cy="4015676"/>
          </a:xfrm>
          <a:prstGeom prst="rect">
            <a:avLst/>
          </a:prstGeom>
        </p:spPr>
      </p:pic>
      <p:sp>
        <p:nvSpPr>
          <p:cNvPr id="3" name="Rectangle 2"/>
          <p:cNvSpPr/>
          <p:nvPr/>
        </p:nvSpPr>
        <p:spPr>
          <a:xfrm>
            <a:off x="1572491" y="5763491"/>
            <a:ext cx="5999018" cy="215444"/>
          </a:xfrm>
          <a:prstGeom prst="rect">
            <a:avLst/>
          </a:prstGeom>
        </p:spPr>
        <p:txBody>
          <a:bodyPr wrap="square">
            <a:spAutoFit/>
          </a:bodyPr>
          <a:lstStyle/>
          <a:p>
            <a:pPr algn="ctr"/>
            <a:r>
              <a:rPr lang="en-US" sz="800" dirty="0"/>
              <a:t>From </a:t>
            </a:r>
            <a:r>
              <a:rPr lang="en-US" sz="800" dirty="0" err="1"/>
              <a:t>Ouriel</a:t>
            </a:r>
            <a:r>
              <a:rPr lang="en-US" sz="800" dirty="0"/>
              <a:t> K, Rutherford R: </a:t>
            </a:r>
            <a:r>
              <a:rPr lang="en-US" sz="800" i="1" dirty="0"/>
              <a:t>Atlas of vascular surgery: operative procedures</a:t>
            </a:r>
            <a:r>
              <a:rPr lang="en-US" sz="800" dirty="0"/>
              <a:t>, Philadelphia, 1998, WB Saunders.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Endovascular Abdominal </a:t>
            </a:r>
            <a:br>
              <a:rPr lang="en-US" dirty="0" smtClean="0"/>
            </a:br>
            <a:r>
              <a:rPr lang="en-US" dirty="0" smtClean="0"/>
              <a:t>Aneurysm Repair </a:t>
            </a:r>
            <a:endParaRPr lang="en-US" dirty="0"/>
          </a:p>
        </p:txBody>
      </p:sp>
      <p:sp>
        <p:nvSpPr>
          <p:cNvPr id="3" name="Content Placeholder 2"/>
          <p:cNvSpPr>
            <a:spLocks noGrp="1"/>
          </p:cNvSpPr>
          <p:nvPr>
            <p:ph idx="1"/>
          </p:nvPr>
        </p:nvSpPr>
        <p:spPr/>
        <p:txBody>
          <a:bodyPr/>
          <a:lstStyle/>
          <a:p>
            <a:r>
              <a:rPr lang="en-US" dirty="0" smtClean="0"/>
              <a:t>Approach is through the femoral artery</a:t>
            </a:r>
          </a:p>
          <a:p>
            <a:r>
              <a:rPr lang="en-US" dirty="0" smtClean="0"/>
              <a:t>Bifurcated or straight stent can be placed</a:t>
            </a:r>
          </a:p>
          <a:p>
            <a:r>
              <a:rPr lang="en-US" dirty="0" smtClean="0"/>
              <a:t>This procedure is under statistical review</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Aortofemoral Bypass </a:t>
            </a:r>
            <a:endParaRPr lang="en-US" dirty="0"/>
          </a:p>
        </p:txBody>
      </p:sp>
      <p:sp>
        <p:nvSpPr>
          <p:cNvPr id="3" name="Content Placeholder 2"/>
          <p:cNvSpPr>
            <a:spLocks noGrp="1"/>
          </p:cNvSpPr>
          <p:nvPr>
            <p:ph idx="1"/>
          </p:nvPr>
        </p:nvSpPr>
        <p:spPr/>
        <p:txBody>
          <a:bodyPr/>
          <a:lstStyle/>
          <a:p>
            <a:r>
              <a:rPr lang="en-US" dirty="0" smtClean="0"/>
              <a:t>Performed to treat aortoiliac occlusive disease</a:t>
            </a:r>
          </a:p>
          <a:p>
            <a:pPr lvl="1"/>
            <a:r>
              <a:rPr lang="en-US" dirty="0" smtClean="0"/>
              <a:t>Graft is implanted between aorta and femoral arteries</a:t>
            </a:r>
          </a:p>
          <a:p>
            <a:pPr lvl="1"/>
            <a:r>
              <a:rPr lang="en-US" dirty="0" smtClean="0"/>
              <a:t>Graft bypasses iliac arteries and produces free circulation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Axillofemoral Bypass </a:t>
            </a:r>
            <a:endParaRPr lang="en-US" dirty="0"/>
          </a:p>
        </p:txBody>
      </p:sp>
      <p:sp>
        <p:nvSpPr>
          <p:cNvPr id="3" name="Content Placeholder 2"/>
          <p:cNvSpPr>
            <a:spLocks noGrp="1"/>
          </p:cNvSpPr>
          <p:nvPr>
            <p:ph idx="1"/>
          </p:nvPr>
        </p:nvSpPr>
        <p:spPr/>
        <p:txBody>
          <a:bodyPr/>
          <a:lstStyle/>
          <a:p>
            <a:r>
              <a:rPr lang="en-US" dirty="0" smtClean="0"/>
              <a:t>Creates circulation between the femoral arteries and the axillary artery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Femorofemoral Bypass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94884" y="1824253"/>
            <a:ext cx="5754233" cy="3897673"/>
          </a:xfrm>
          <a:prstGeom prst="rect">
            <a:avLst/>
          </a:prstGeom>
        </p:spPr>
      </p:pic>
      <p:sp>
        <p:nvSpPr>
          <p:cNvPr id="3" name="Rectangle 2"/>
          <p:cNvSpPr/>
          <p:nvPr/>
        </p:nvSpPr>
        <p:spPr>
          <a:xfrm>
            <a:off x="1932709" y="5745869"/>
            <a:ext cx="5278582" cy="215444"/>
          </a:xfrm>
          <a:prstGeom prst="rect">
            <a:avLst/>
          </a:prstGeom>
        </p:spPr>
        <p:txBody>
          <a:bodyPr wrap="square">
            <a:spAutoFit/>
          </a:bodyPr>
          <a:lstStyle/>
          <a:p>
            <a:pPr algn="ctr"/>
            <a:r>
              <a:rPr lang="en-US" sz="800" dirty="0"/>
              <a:t>From </a:t>
            </a:r>
            <a:r>
              <a:rPr lang="en-US" sz="800" dirty="0" err="1"/>
              <a:t>Ouriel</a:t>
            </a:r>
            <a:r>
              <a:rPr lang="en-US" sz="800" dirty="0"/>
              <a:t> K, Rutherford R: </a:t>
            </a:r>
            <a:r>
              <a:rPr lang="en-US" sz="800" i="1" dirty="0"/>
              <a:t>Atlas of vascular surgery: operative procedures</a:t>
            </a:r>
            <a:r>
              <a:rPr lang="en-US" sz="800" dirty="0"/>
              <a:t>, Philadelphia, 1998, WB Saunders.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Femorofemoral </a:t>
            </a:r>
            <a:r>
              <a:rPr lang="en-US" dirty="0" smtClean="0"/>
              <a:t>Bypass </a:t>
            </a:r>
            <a:r>
              <a:rPr lang="en-US" dirty="0"/>
              <a:t>(Cont.)</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6753" y="1735867"/>
            <a:ext cx="7170494" cy="4138460"/>
          </a:xfrm>
          <a:prstGeom prst="rect">
            <a:avLst/>
          </a:prstGeom>
        </p:spPr>
      </p:pic>
      <p:sp>
        <p:nvSpPr>
          <p:cNvPr id="3" name="Rectangle 2"/>
          <p:cNvSpPr/>
          <p:nvPr/>
        </p:nvSpPr>
        <p:spPr>
          <a:xfrm>
            <a:off x="1636376" y="5874327"/>
            <a:ext cx="5871247" cy="215444"/>
          </a:xfrm>
          <a:prstGeom prst="rect">
            <a:avLst/>
          </a:prstGeom>
        </p:spPr>
        <p:txBody>
          <a:bodyPr wrap="square">
            <a:spAutoFit/>
          </a:bodyPr>
          <a:lstStyle/>
          <a:p>
            <a:pPr algn="ctr"/>
            <a:r>
              <a:rPr lang="en-US" sz="800" dirty="0"/>
              <a:t>From </a:t>
            </a:r>
            <a:r>
              <a:rPr lang="en-US" sz="800" dirty="0" err="1"/>
              <a:t>Ouriel</a:t>
            </a:r>
            <a:r>
              <a:rPr lang="en-US" sz="800" dirty="0"/>
              <a:t> K, Rutherford R: </a:t>
            </a:r>
            <a:r>
              <a:rPr lang="en-US" sz="800" i="1" dirty="0"/>
              <a:t>Atlas of vascular surgery: operative procedures</a:t>
            </a:r>
            <a:r>
              <a:rPr lang="en-US" sz="800" dirty="0"/>
              <a:t>, Philadelphia, 1998, WB Saunders.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Situ Saphenous </a:t>
            </a:r>
            <a:br>
              <a:rPr lang="en-US" dirty="0" smtClean="0"/>
            </a:br>
            <a:r>
              <a:rPr lang="en-US" dirty="0" smtClean="0"/>
              <a:t>Femoropopliteal Bypass </a:t>
            </a:r>
            <a:endParaRPr lang="en-US" dirty="0"/>
          </a:p>
        </p:txBody>
      </p:sp>
      <p:sp>
        <p:nvSpPr>
          <p:cNvPr id="3" name="Content Placeholder 2"/>
          <p:cNvSpPr>
            <a:spLocks noGrp="1"/>
          </p:cNvSpPr>
          <p:nvPr>
            <p:ph idx="1"/>
          </p:nvPr>
        </p:nvSpPr>
        <p:spPr/>
        <p:txBody>
          <a:bodyPr/>
          <a:lstStyle/>
          <a:p>
            <a:r>
              <a:rPr lang="en-US" dirty="0" smtClean="0"/>
              <a:t>The surgical alternative to using a synthetic graft by using the existing saphenous vein, which is anastomosed to the popliteal artery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Vessel Structure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9934" y="1537855"/>
            <a:ext cx="7144132" cy="4596902"/>
          </a:xfrm>
          <a:prstGeom prst="rect">
            <a:avLst/>
          </a:prstGeom>
        </p:spPr>
      </p:pic>
      <p:sp>
        <p:nvSpPr>
          <p:cNvPr id="3" name="Rectangle 2"/>
          <p:cNvSpPr/>
          <p:nvPr/>
        </p:nvSpPr>
        <p:spPr>
          <a:xfrm>
            <a:off x="1787236" y="6134757"/>
            <a:ext cx="5569527" cy="215444"/>
          </a:xfrm>
          <a:prstGeom prst="rect">
            <a:avLst/>
          </a:prstGeom>
        </p:spPr>
        <p:txBody>
          <a:bodyPr wrap="square">
            <a:spAutoFit/>
          </a:bodyPr>
          <a:lstStyle/>
          <a:p>
            <a:pPr algn="ctr"/>
            <a:r>
              <a:rPr lang="en-US" sz="800" dirty="0"/>
              <a:t>From Applegate E: </a:t>
            </a:r>
            <a:r>
              <a:rPr lang="en-US" sz="800" i="1" dirty="0"/>
              <a:t>The anatomy and physiology learning system</a:t>
            </a:r>
            <a:r>
              <a:rPr lang="en-US" sz="800" dirty="0"/>
              <a:t>, </a:t>
            </a:r>
            <a:r>
              <a:rPr lang="en-US" sz="800" dirty="0" err="1"/>
              <a:t>ed</a:t>
            </a:r>
            <a:r>
              <a:rPr lang="en-US" sz="800" dirty="0"/>
              <a:t> 2, St Louis, 2000, WB Saunders.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Saphenous Vein Harvesting </a:t>
            </a:r>
            <a:endParaRPr lang="en-US" dirty="0"/>
          </a:p>
        </p:txBody>
      </p:sp>
      <p:sp>
        <p:nvSpPr>
          <p:cNvPr id="3" name="Content Placeholder 2"/>
          <p:cNvSpPr>
            <a:spLocks noGrp="1"/>
          </p:cNvSpPr>
          <p:nvPr>
            <p:ph idx="1"/>
          </p:nvPr>
        </p:nvSpPr>
        <p:spPr/>
        <p:txBody>
          <a:bodyPr/>
          <a:lstStyle/>
          <a:p>
            <a:r>
              <a:rPr lang="en-US" dirty="0" smtClean="0"/>
              <a:t>The saphenous vein is commonly harvested to replace a diseased coronary artery and for other bypass procedures</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195668" y="2821616"/>
            <a:ext cx="4752664" cy="3325023"/>
          </a:xfrm>
          <a:prstGeom prst="rect">
            <a:avLst/>
          </a:prstGeom>
        </p:spPr>
      </p:pic>
      <p:sp>
        <p:nvSpPr>
          <p:cNvPr id="6" name="Rectangle 5"/>
          <p:cNvSpPr/>
          <p:nvPr/>
        </p:nvSpPr>
        <p:spPr>
          <a:xfrm>
            <a:off x="1711036" y="6146639"/>
            <a:ext cx="5721927" cy="215444"/>
          </a:xfrm>
          <a:prstGeom prst="rect">
            <a:avLst/>
          </a:prstGeom>
        </p:spPr>
        <p:txBody>
          <a:bodyPr wrap="square">
            <a:spAutoFit/>
          </a:bodyPr>
          <a:lstStyle/>
          <a:p>
            <a:pPr algn="ctr"/>
            <a:r>
              <a:rPr lang="en-US" sz="800" dirty="0"/>
              <a:t>From </a:t>
            </a:r>
            <a:r>
              <a:rPr lang="en-US" sz="800" dirty="0" err="1"/>
              <a:t>Ouriel</a:t>
            </a:r>
            <a:r>
              <a:rPr lang="en-US" sz="800" dirty="0"/>
              <a:t> K, Rutherford R: </a:t>
            </a:r>
            <a:r>
              <a:rPr lang="en-US" sz="800" i="1" dirty="0"/>
              <a:t>Atlas of vascular surgery: operative procedures</a:t>
            </a:r>
            <a:r>
              <a:rPr lang="en-US" sz="800" dirty="0"/>
              <a:t>, Philadelphia, 1998, WB Saunders.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Varicose Vein Management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4534" y="1712539"/>
            <a:ext cx="7054933" cy="4009388"/>
          </a:xfrm>
          <a:prstGeom prst="rect">
            <a:avLst/>
          </a:prstGeom>
        </p:spPr>
      </p:pic>
      <p:sp>
        <p:nvSpPr>
          <p:cNvPr id="3" name="Rectangle 2"/>
          <p:cNvSpPr/>
          <p:nvPr/>
        </p:nvSpPr>
        <p:spPr>
          <a:xfrm>
            <a:off x="2286000" y="5732015"/>
            <a:ext cx="4572000" cy="215444"/>
          </a:xfrm>
          <a:prstGeom prst="rect">
            <a:avLst/>
          </a:prstGeom>
        </p:spPr>
        <p:txBody>
          <a:bodyPr>
            <a:spAutoFit/>
          </a:bodyPr>
          <a:lstStyle/>
          <a:p>
            <a:pPr algn="ctr"/>
            <a:r>
              <a:rPr lang="en-US" sz="800" dirty="0"/>
              <a:t>From Townsend CM: </a:t>
            </a:r>
            <a:r>
              <a:rPr lang="en-US" sz="800" i="1" dirty="0" err="1"/>
              <a:t>Sabiston</a:t>
            </a:r>
            <a:r>
              <a:rPr lang="en-US" sz="800" i="1" dirty="0"/>
              <a:t> textbook of surgery</a:t>
            </a:r>
            <a:r>
              <a:rPr lang="en-US" sz="800" dirty="0"/>
              <a:t>, </a:t>
            </a:r>
            <a:r>
              <a:rPr lang="en-US" sz="800" dirty="0" err="1"/>
              <a:t>ed</a:t>
            </a:r>
            <a:r>
              <a:rPr lang="en-US" sz="800" dirty="0"/>
              <a:t> 17, Philadelphia, 2001, WB Saunders.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Above-Knee Amputation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60073" y="1246510"/>
            <a:ext cx="3823854" cy="4743050"/>
          </a:xfrm>
          <a:prstGeom prst="rect">
            <a:avLst/>
          </a:prstGeom>
        </p:spPr>
      </p:pic>
      <p:sp>
        <p:nvSpPr>
          <p:cNvPr id="3" name="Rectangle 2"/>
          <p:cNvSpPr/>
          <p:nvPr/>
        </p:nvSpPr>
        <p:spPr>
          <a:xfrm>
            <a:off x="2050473" y="6026503"/>
            <a:ext cx="5043054" cy="338554"/>
          </a:xfrm>
          <a:prstGeom prst="rect">
            <a:avLst/>
          </a:prstGeom>
        </p:spPr>
        <p:txBody>
          <a:bodyPr wrap="square">
            <a:spAutoFit/>
          </a:bodyPr>
          <a:lstStyle/>
          <a:p>
            <a:pPr algn="ctr"/>
            <a:r>
              <a:rPr lang="en-US" sz="800" dirty="0"/>
              <a:t>From Garden O, Bradbury A, Forsythe J, Parks R: </a:t>
            </a:r>
            <a:r>
              <a:rPr lang="en-US" sz="800" i="1" dirty="0"/>
              <a:t>Principles and practice of surgery</a:t>
            </a:r>
            <a:r>
              <a:rPr lang="en-US" sz="800" dirty="0"/>
              <a:t>, </a:t>
            </a:r>
            <a:r>
              <a:rPr lang="en-US" sz="800" dirty="0" err="1"/>
              <a:t>ed</a:t>
            </a:r>
            <a:r>
              <a:rPr lang="en-US" sz="800" dirty="0"/>
              <a:t> 5, Edinburgh, 2007, Churchill Livingstone/Elsevier.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6925" y="2419350"/>
            <a:ext cx="7772400" cy="1219200"/>
          </a:xfrm>
        </p:spPr>
        <p:txBody>
          <a:bodyPr/>
          <a:lstStyle/>
          <a:p>
            <a:pPr algn="ctr">
              <a:defRPr/>
            </a:pPr>
            <a:r>
              <a:rPr lang="en-US" dirty="0" smtClean="0"/>
              <a:t>Questions?</a:t>
            </a:r>
            <a:endParaRPr lang="en-US" dirty="0"/>
          </a:p>
        </p:txBody>
      </p:sp>
      <p:sp>
        <p:nvSpPr>
          <p:cNvPr id="2" name="Footer Placeholder 1"/>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Arteries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23309" y="1149036"/>
            <a:ext cx="3297382" cy="5032349"/>
          </a:xfrm>
          <a:prstGeom prst="rect">
            <a:avLst/>
          </a:prstGeom>
        </p:spPr>
      </p:pic>
      <p:sp>
        <p:nvSpPr>
          <p:cNvPr id="3" name="Rectangle 2"/>
          <p:cNvSpPr/>
          <p:nvPr/>
        </p:nvSpPr>
        <p:spPr>
          <a:xfrm>
            <a:off x="2286000" y="6181385"/>
            <a:ext cx="4572000" cy="215444"/>
          </a:xfrm>
          <a:prstGeom prst="rect">
            <a:avLst/>
          </a:prstGeom>
        </p:spPr>
        <p:txBody>
          <a:bodyPr>
            <a:spAutoFit/>
          </a:bodyPr>
          <a:lstStyle/>
          <a:p>
            <a:pPr algn="ctr"/>
            <a:r>
              <a:rPr lang="en-US" sz="800" dirty="0"/>
              <a:t>From </a:t>
            </a:r>
            <a:r>
              <a:rPr lang="en-US" sz="800" dirty="0" err="1"/>
              <a:t>Thibodeau</a:t>
            </a:r>
            <a:r>
              <a:rPr lang="en-US" sz="800" dirty="0"/>
              <a:t> G, Patton K: </a:t>
            </a:r>
            <a:r>
              <a:rPr lang="en-US" sz="800" i="1" dirty="0"/>
              <a:t>Anatomy and physiology</a:t>
            </a:r>
            <a:r>
              <a:rPr lang="en-US" sz="800" dirty="0"/>
              <a:t>, </a:t>
            </a:r>
            <a:r>
              <a:rPr lang="en-US" sz="800" dirty="0" err="1"/>
              <a:t>ed</a:t>
            </a:r>
            <a:r>
              <a:rPr lang="en-US" sz="800" dirty="0"/>
              <a:t> 6, St Louis, 2007, Mosby.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Arteries (Cont.) </a:t>
            </a:r>
            <a:endParaRPr lang="en-US" dirty="0"/>
          </a:p>
        </p:txBody>
      </p:sp>
      <p:sp>
        <p:nvSpPr>
          <p:cNvPr id="3" name="Content Placeholder 2"/>
          <p:cNvSpPr>
            <a:spLocks noGrp="1"/>
          </p:cNvSpPr>
          <p:nvPr>
            <p:ph idx="1"/>
          </p:nvPr>
        </p:nvSpPr>
        <p:spPr/>
        <p:txBody>
          <a:bodyPr/>
          <a:lstStyle/>
          <a:p>
            <a:r>
              <a:rPr lang="en-US" dirty="0" smtClean="0"/>
              <a:t>Carry oxygenated blood from lungs </a:t>
            </a:r>
            <a:br>
              <a:rPr lang="en-US" dirty="0" smtClean="0"/>
            </a:br>
            <a:r>
              <a:rPr lang="en-US" dirty="0" smtClean="0"/>
              <a:t>to rest of body</a:t>
            </a:r>
          </a:p>
          <a:p>
            <a:r>
              <a:rPr lang="en-US" dirty="0" smtClean="0"/>
              <a:t>Are pressurized</a:t>
            </a:r>
          </a:p>
          <a:p>
            <a:r>
              <a:rPr lang="en-US" dirty="0" smtClean="0"/>
              <a:t>Are much thicker than veins</a:t>
            </a:r>
          </a:p>
          <a:p>
            <a:r>
              <a:rPr lang="en-US" dirty="0" smtClean="0"/>
              <a:t>Are more elastic than veins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Veins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97818" y="1109606"/>
            <a:ext cx="3548364" cy="5053235"/>
          </a:xfrm>
          <a:prstGeom prst="rect">
            <a:avLst/>
          </a:prstGeom>
        </p:spPr>
      </p:pic>
      <p:sp>
        <p:nvSpPr>
          <p:cNvPr id="3" name="Rectangle 2"/>
          <p:cNvSpPr/>
          <p:nvPr/>
        </p:nvSpPr>
        <p:spPr>
          <a:xfrm>
            <a:off x="2286000" y="6162841"/>
            <a:ext cx="4572000" cy="215444"/>
          </a:xfrm>
          <a:prstGeom prst="rect">
            <a:avLst/>
          </a:prstGeom>
        </p:spPr>
        <p:txBody>
          <a:bodyPr>
            <a:spAutoFit/>
          </a:bodyPr>
          <a:lstStyle/>
          <a:p>
            <a:pPr algn="ctr"/>
            <a:r>
              <a:rPr lang="en-US" sz="800" dirty="0"/>
              <a:t>From </a:t>
            </a:r>
            <a:r>
              <a:rPr lang="en-US" sz="800" dirty="0" err="1"/>
              <a:t>Thibodeau</a:t>
            </a:r>
            <a:r>
              <a:rPr lang="en-US" sz="800" dirty="0"/>
              <a:t> G, Patton K: </a:t>
            </a:r>
            <a:r>
              <a:rPr lang="en-US" sz="800" i="1" dirty="0"/>
              <a:t>Anatomy and physiology</a:t>
            </a:r>
            <a:r>
              <a:rPr lang="en-US" sz="800" dirty="0"/>
              <a:t>, </a:t>
            </a:r>
            <a:r>
              <a:rPr lang="en-US" sz="800" dirty="0" err="1"/>
              <a:t>ed</a:t>
            </a:r>
            <a:r>
              <a:rPr lang="en-US" sz="800" dirty="0"/>
              <a:t> 6, St Louis, 2007, Mosby.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Veins (Cont.) </a:t>
            </a:r>
          </a:p>
        </p:txBody>
      </p:sp>
      <p:sp>
        <p:nvSpPr>
          <p:cNvPr id="3" name="Content Placeholder 2"/>
          <p:cNvSpPr>
            <a:spLocks noGrp="1"/>
          </p:cNvSpPr>
          <p:nvPr>
            <p:ph idx="1"/>
          </p:nvPr>
        </p:nvSpPr>
        <p:spPr/>
        <p:txBody>
          <a:bodyPr/>
          <a:lstStyle/>
          <a:p>
            <a:r>
              <a:rPr lang="en-US" dirty="0" smtClean="0"/>
              <a:t>Carry deoxygenated blood from body tissues back to heart</a:t>
            </a:r>
          </a:p>
          <a:p>
            <a:r>
              <a:rPr lang="en-US" dirty="0" smtClean="0"/>
              <a:t>Have small valves</a:t>
            </a:r>
          </a:p>
          <a:p>
            <a:r>
              <a:rPr lang="en-US" dirty="0" smtClean="0"/>
              <a:t>Blood within veins moves by pumping action of skeletal muscles</a:t>
            </a:r>
          </a:p>
          <a:p>
            <a:r>
              <a:rPr lang="en-US" dirty="0" smtClean="0"/>
              <a:t>Venous blood pressure is lower than arterial pressure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2_D3 Keypoints">
  <a:themeElements>
    <a:clrScheme name="2_D3 Keypoints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2_D3 Keypoi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3 Keypoints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2_D3 Keypoints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2_D3 Keypoints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2_D3 Keypoints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3 Slide &amp; Title">
  <a:themeElements>
    <a:clrScheme name="2_D3 Slide &amp; Titl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2_D3 Slide &amp; Titl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3 Slide &amp; Titl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2_D3 Slide &amp; Title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2_D3 Slide &amp; Title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2_D3 Slide &amp; Title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3 Illus &amp; Welcome">
  <a:themeElements>
    <a:clrScheme name="D3 Illus &amp; Welcom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D3 Illus &amp; Welco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3 Illus &amp; Welcom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D3 Illus &amp; Welcome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D3 Illus &amp; Welcome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D3 Illus &amp; Welcome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newpptformat</Template>
  <TotalTime>49699</TotalTime>
  <Words>4011</Words>
  <Application>Microsoft Office PowerPoint</Application>
  <PresentationFormat>On-screen Show (4:3)</PresentationFormat>
  <Paragraphs>369</Paragraphs>
  <Slides>53</Slides>
  <Notes>49</Notes>
  <HiddenSlides>0</HiddenSlides>
  <MMClips>0</MMClips>
  <ScaleCrop>false</ScaleCrop>
  <HeadingPairs>
    <vt:vector size="4" baseType="variant">
      <vt:variant>
        <vt:lpstr>Theme</vt:lpstr>
      </vt:variant>
      <vt:variant>
        <vt:i4>20</vt:i4>
      </vt:variant>
      <vt:variant>
        <vt:lpstr>Slide Titles</vt:lpstr>
      </vt:variant>
      <vt:variant>
        <vt:i4>53</vt:i4>
      </vt:variant>
    </vt:vector>
  </HeadingPairs>
  <TitlesOfParts>
    <vt:vector size="73" baseType="lpstr">
      <vt:lpstr>9_Flow</vt:lpstr>
      <vt:lpstr>3_Custom Design</vt:lpstr>
      <vt:lpstr>5_Flow</vt:lpstr>
      <vt:lpstr>3_Flow</vt:lpstr>
      <vt:lpstr>1_Custom Design</vt:lpstr>
      <vt:lpstr>1_Flow</vt:lpstr>
      <vt:lpstr>Blue Diagonal</vt:lpstr>
      <vt:lpstr>2_D3 Slide &amp; Title</vt:lpstr>
      <vt:lpstr>D3 Illus &amp; Welcome</vt:lpstr>
      <vt:lpstr>2_D3 Keypoints</vt:lpstr>
      <vt:lpstr>5_Custom Design</vt:lpstr>
      <vt:lpstr>6_Custom Design</vt:lpstr>
      <vt:lpstr>8_Flow</vt:lpstr>
      <vt:lpstr>4_Custom Design</vt:lpstr>
      <vt:lpstr>2_Custom Design</vt:lpstr>
      <vt:lpstr>Custom Design</vt:lpstr>
      <vt:lpstr>2_Flow</vt:lpstr>
      <vt:lpstr>Flow</vt:lpstr>
      <vt:lpstr>4_Flow</vt:lpstr>
      <vt:lpstr>6_Flow</vt:lpstr>
      <vt:lpstr>Surgical Technology</vt:lpstr>
      <vt:lpstr>Anatomy, Case Planning,  Techniques, and Pathology</vt:lpstr>
      <vt:lpstr>Terminology Review </vt:lpstr>
      <vt:lpstr>Introduction </vt:lpstr>
      <vt:lpstr>Blood Vessel Structure </vt:lpstr>
      <vt:lpstr>Arteries </vt:lpstr>
      <vt:lpstr>Arteries (Cont.) </vt:lpstr>
      <vt:lpstr>Veins </vt:lpstr>
      <vt:lpstr>Veins (Cont.) </vt:lpstr>
      <vt:lpstr>Microcirculation in the  Capillary Network </vt:lpstr>
      <vt:lpstr>Pulmonary and Systemic Systems </vt:lpstr>
      <vt:lpstr>Blood Pressure: Affecting Factors </vt:lpstr>
      <vt:lpstr>Physiological Influences  of Blood Pressure </vt:lpstr>
      <vt:lpstr>Diagnostic Procedures </vt:lpstr>
      <vt:lpstr>Instruments </vt:lpstr>
      <vt:lpstr>Instruments (Cont.) </vt:lpstr>
      <vt:lpstr>Sutures </vt:lpstr>
      <vt:lpstr>Handling Suture Material  in the Field </vt:lpstr>
      <vt:lpstr>Vascular Grafts </vt:lpstr>
      <vt:lpstr>Patch Grafts </vt:lpstr>
      <vt:lpstr>Patch Grafts (Cont.) </vt:lpstr>
      <vt:lpstr>Fogarty-Type  Embolectomy Catheter </vt:lpstr>
      <vt:lpstr>Stents </vt:lpstr>
      <vt:lpstr>Drugs </vt:lpstr>
      <vt:lpstr>Hemostasis </vt:lpstr>
      <vt:lpstr>Endarterectomy </vt:lpstr>
      <vt:lpstr>Vessel Closure </vt:lpstr>
      <vt:lpstr>Vessel Anastomosis </vt:lpstr>
      <vt:lpstr>Graft Tunneling </vt:lpstr>
      <vt:lpstr>Common Surgical Procedures</vt:lpstr>
      <vt:lpstr>Intraoperative Angiography </vt:lpstr>
      <vt:lpstr>Angioplasty </vt:lpstr>
      <vt:lpstr>Balloon Angioplasty </vt:lpstr>
      <vt:lpstr>Stent Placement in Angioplasty </vt:lpstr>
      <vt:lpstr>Insertion of a Vena Cava Filter </vt:lpstr>
      <vt:lpstr>Vascular Access for Renal Hemodialysis </vt:lpstr>
      <vt:lpstr>Thrombectomy </vt:lpstr>
      <vt:lpstr>Carotid Endarterectomy </vt:lpstr>
      <vt:lpstr>Carotid Endarterectomy (Cont.)</vt:lpstr>
      <vt:lpstr>Carotid Endarterectomy (Cont.)</vt:lpstr>
      <vt:lpstr>Carotid Endarterectomy:  Patch Closure </vt:lpstr>
      <vt:lpstr>Abdominal Aortic Aneurysm Repair </vt:lpstr>
      <vt:lpstr>Abdominal Aortic Aneurysm Repair (Cont.) </vt:lpstr>
      <vt:lpstr>Endovascular Abdominal  Aneurysm Repair </vt:lpstr>
      <vt:lpstr>Aortofemoral Bypass </vt:lpstr>
      <vt:lpstr>Axillofemoral Bypass </vt:lpstr>
      <vt:lpstr>Femorofemoral Bypass </vt:lpstr>
      <vt:lpstr>Femorofemoral Bypass (Cont.) </vt:lpstr>
      <vt:lpstr>In Situ Saphenous  Femoropopliteal Bypass </vt:lpstr>
      <vt:lpstr>Saphenous Vein Harvesting </vt:lpstr>
      <vt:lpstr>Varicose Vein Management </vt:lpstr>
      <vt:lpstr>Above-Knee Amputation </vt:lpstr>
      <vt:lpstr>Questions?</vt:lpstr>
    </vt:vector>
  </TitlesOfParts>
  <Company>REED Elsevier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Body Systems</dc:title>
  <dc:creator>Linda Honeycutt</dc:creator>
  <cp:lastModifiedBy>User</cp:lastModifiedBy>
  <cp:revision>579</cp:revision>
  <dcterms:created xsi:type="dcterms:W3CDTF">2005-01-16T17:28:53Z</dcterms:created>
  <dcterms:modified xsi:type="dcterms:W3CDTF">2013-03-13T10:15:35Z</dcterms:modified>
</cp:coreProperties>
</file>